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596" r:id="rId3"/>
    <p:sldId id="597" r:id="rId4"/>
    <p:sldId id="598" r:id="rId5"/>
    <p:sldId id="599" r:id="rId6"/>
    <p:sldId id="600" r:id="rId7"/>
    <p:sldId id="601" r:id="rId8"/>
    <p:sldId id="602" r:id="rId9"/>
    <p:sldId id="603" r:id="rId10"/>
    <p:sldId id="604" r:id="rId11"/>
    <p:sldId id="605" r:id="rId12"/>
    <p:sldId id="612" r:id="rId13"/>
    <p:sldId id="613" r:id="rId14"/>
    <p:sldId id="614" r:id="rId15"/>
    <p:sldId id="615" r:id="rId16"/>
    <p:sldId id="616" r:id="rId17"/>
    <p:sldId id="617" r:id="rId18"/>
    <p:sldId id="618" r:id="rId19"/>
    <p:sldId id="619" r:id="rId20"/>
    <p:sldId id="620" r:id="rId21"/>
    <p:sldId id="621" r:id="rId22"/>
    <p:sldId id="622" r:id="rId23"/>
    <p:sldId id="623" r:id="rId24"/>
    <p:sldId id="624" r:id="rId25"/>
    <p:sldId id="625" r:id="rId26"/>
    <p:sldId id="626" r:id="rId27"/>
    <p:sldId id="627" r:id="rId28"/>
    <p:sldId id="628" r:id="rId29"/>
    <p:sldId id="629" r:id="rId30"/>
    <p:sldId id="630" r:id="rId31"/>
    <p:sldId id="631" r:id="rId32"/>
    <p:sldId id="632" r:id="rId33"/>
    <p:sldId id="633" r:id="rId34"/>
    <p:sldId id="634" r:id="rId35"/>
    <p:sldId id="635" r:id="rId36"/>
    <p:sldId id="636" r:id="rId37"/>
    <p:sldId id="637" r:id="rId38"/>
    <p:sldId id="63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596"/>
            <p14:sldId id="597"/>
            <p14:sldId id="598"/>
            <p14:sldId id="599"/>
            <p14:sldId id="600"/>
            <p14:sldId id="601"/>
            <p14:sldId id="602"/>
            <p14:sldId id="603"/>
            <p14:sldId id="604"/>
            <p14:sldId id="605"/>
            <p14:sldId id="612"/>
            <p14:sldId id="613"/>
            <p14:sldId id="614"/>
            <p14:sldId id="615"/>
            <p14:sldId id="616"/>
            <p14:sldId id="617"/>
            <p14:sldId id="618"/>
            <p14:sldId id="619"/>
            <p14:sldId id="620"/>
            <p14:sldId id="621"/>
            <p14:sldId id="622"/>
            <p14:sldId id="623"/>
            <p14:sldId id="624"/>
            <p14:sldId id="625"/>
            <p14:sldId id="626"/>
            <p14:sldId id="627"/>
            <p14:sldId id="628"/>
            <p14:sldId id="629"/>
            <p14:sldId id="630"/>
            <p14:sldId id="631"/>
            <p14:sldId id="632"/>
            <p14:sldId id="633"/>
            <p14:sldId id="634"/>
            <p14:sldId id="635"/>
            <p14:sldId id="636"/>
            <p14:sldId id="637"/>
            <p14:sldId id="6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3173" autoAdjust="0"/>
  </p:normalViewPr>
  <p:slideViewPr>
    <p:cSldViewPr>
      <p:cViewPr varScale="1">
        <p:scale>
          <a:sx n="75" d="100"/>
          <a:sy n="75" d="100"/>
        </p:scale>
        <p:origin x="1047"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10/18/2022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10/18/2022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10/18/2022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10/18/2022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10/18/2022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10/18/2022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10/18/2022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10/18/2022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10/18/2022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10/18/2022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Computational Physics</a:t>
            </a:r>
            <a:br>
              <a:rPr lang="en-US" dirty="0"/>
            </a:br>
            <a:r>
              <a:rPr lang="en-US" dirty="0"/>
              <a:t>(Lecture </a:t>
            </a:r>
            <a:r>
              <a:rPr lang="en-US" dirty="0" smtClean="0"/>
              <a:t>12)</a:t>
            </a:r>
            <a:r>
              <a:rPr lang="en-US" dirty="0"/>
              <a:t>	</a:t>
            </a:r>
          </a:p>
        </p:txBody>
      </p:sp>
      <p:sp>
        <p:nvSpPr>
          <p:cNvPr id="3" name="副标题 2"/>
          <p:cNvSpPr>
            <a:spLocks noGrp="1"/>
          </p:cNvSpPr>
          <p:nvPr>
            <p:ph type="subTitle" idx="1"/>
          </p:nvPr>
        </p:nvSpPr>
        <p:spPr/>
        <p:txBody>
          <a:bodyPr/>
          <a:lstStyle/>
          <a:p>
            <a:r>
              <a:rPr lang="en-US" dirty="0"/>
              <a:t>PHY4061</a:t>
            </a:r>
          </a:p>
        </p:txBody>
      </p:sp>
    </p:spTree>
    <p:extLst>
      <p:ext uri="{BB962C8B-B14F-4D97-AF65-F5344CB8AC3E}">
        <p14:creationId xmlns:p14="http://schemas.microsoft.com/office/powerpoint/2010/main" val="28812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Monte Carlo in Finance</a:t>
            </a:r>
            <a:br>
              <a:rPr lang="en-US" dirty="0"/>
            </a:br>
            <a:r>
              <a:rPr lang="en-US" altLang="zh-CN" dirty="0"/>
              <a:t>Risk Neutral measure</a:t>
            </a:r>
            <a:endParaRPr lang="en-US" dirty="0"/>
          </a:p>
        </p:txBody>
      </p:sp>
      <p:sp>
        <p:nvSpPr>
          <p:cNvPr id="3" name="内容占位符 2"/>
          <p:cNvSpPr>
            <a:spLocks noGrp="1"/>
          </p:cNvSpPr>
          <p:nvPr>
            <p:ph idx="1"/>
          </p:nvPr>
        </p:nvSpPr>
        <p:spPr/>
        <p:txBody>
          <a:bodyPr>
            <a:normAutofit lnSpcReduction="10000"/>
          </a:bodyPr>
          <a:lstStyle/>
          <a:p>
            <a:r>
              <a:rPr lang="en-US" dirty="0"/>
              <a:t>Instead of first taking the expectation and then adjusting for an investor's risk preference, </a:t>
            </a:r>
          </a:p>
          <a:p>
            <a:r>
              <a:rPr lang="en-US" dirty="0"/>
              <a:t>one can adjust, once and for all, the probabilities of future outcomes </a:t>
            </a:r>
          </a:p>
          <a:p>
            <a:r>
              <a:rPr lang="en-US" dirty="0"/>
              <a:t>such that they incorporate all investors' risk </a:t>
            </a:r>
            <a:r>
              <a:rPr lang="en-US" dirty="0" err="1"/>
              <a:t>premia</a:t>
            </a:r>
            <a:r>
              <a:rPr lang="en-US" dirty="0"/>
              <a:t>, and then take the expectation under this new probability distribution, the </a:t>
            </a:r>
            <a:r>
              <a:rPr lang="en-US" i="1" dirty="0"/>
              <a:t>risk-neutral measure</a:t>
            </a:r>
            <a:r>
              <a:rPr lang="en-US" dirty="0"/>
              <a:t>.</a:t>
            </a:r>
          </a:p>
        </p:txBody>
      </p:sp>
    </p:spTree>
    <p:extLst>
      <p:ext uri="{BB962C8B-B14F-4D97-AF65-F5344CB8AC3E}">
        <p14:creationId xmlns:p14="http://schemas.microsoft.com/office/powerpoint/2010/main" val="3543639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Monte Carlo in Finance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77500" lnSpcReduction="20000"/>
              </a:bodyPr>
              <a:lstStyle/>
              <a:p>
                <a:r>
                  <a:rPr lang="en-US" dirty="0"/>
                  <a:t>The fundamental theorem of arbitrage-free pricing states that the value of a derivative is equal to the discounted expected value of the derivative payoff where the expectation is taken under the risk-neutral measure.</a:t>
                </a:r>
              </a:p>
              <a:p>
                <a:r>
                  <a:rPr lang="en-US" dirty="0"/>
                  <a:t>an integral with respect to the measure</a:t>
                </a:r>
              </a:p>
              <a:p>
                <a:r>
                  <a:rPr lang="en-US" dirty="0"/>
                  <a:t>H</a:t>
                </a:r>
                <a:r>
                  <a:rPr lang="en-US" baseline="-25000" dirty="0"/>
                  <a:t>0</a:t>
                </a:r>
                <a:r>
                  <a:rPr lang="en-US" dirty="0"/>
                  <a:t> = D F</a:t>
                </a:r>
                <a:r>
                  <a:rPr lang="en-US" baseline="-25000" dirty="0"/>
                  <a:t>T</a:t>
                </a:r>
                <a:r>
                  <a:rPr lang="en-US" dirty="0"/>
                  <a:t> </a:t>
                </a:r>
                <a14:m>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a:rPr>
                          <m:t>𝑤</m:t>
                        </m:r>
                      </m:sub>
                      <m:sup/>
                      <m:e>
                        <m:r>
                          <a:rPr lang="en-US" b="0" i="1" smtClean="0">
                            <a:latin typeface="Cambria Math"/>
                          </a:rPr>
                          <m:t>𝐻</m:t>
                        </m:r>
                        <m:d>
                          <m:dPr>
                            <m:ctrlPr>
                              <a:rPr lang="en-US" b="0" i="1" smtClean="0">
                                <a:latin typeface="Cambria Math" panose="02040503050406030204" pitchFamily="18" charset="0"/>
                              </a:rPr>
                            </m:ctrlPr>
                          </m:dPr>
                          <m:e>
                            <m:r>
                              <a:rPr lang="en-US" b="0" i="1" smtClean="0">
                                <a:latin typeface="Cambria Math"/>
                              </a:rPr>
                              <m:t>𝑤</m:t>
                            </m:r>
                          </m:e>
                        </m:d>
                        <m:r>
                          <a:rPr lang="en-US" b="0" i="1" smtClean="0">
                            <a:latin typeface="Cambria Math"/>
                          </a:rPr>
                          <m:t>𝑑𝑃</m:t>
                        </m:r>
                        <m:r>
                          <a:rPr lang="en-US" b="0" i="1" smtClean="0">
                            <a:latin typeface="Cambria Math"/>
                          </a:rPr>
                          <m:t>(</m:t>
                        </m:r>
                        <m:r>
                          <a:rPr lang="en-US" b="0" i="1" smtClean="0">
                            <a:latin typeface="Cambria Math"/>
                          </a:rPr>
                          <m:t>𝑤</m:t>
                        </m:r>
                        <m:r>
                          <a:rPr lang="en-US" b="0" i="1" smtClean="0">
                            <a:latin typeface="Cambria Math"/>
                          </a:rPr>
                          <m:t>)</m:t>
                        </m:r>
                      </m:e>
                    </m:nary>
                  </m:oMath>
                </a14:m>
                <a:r>
                  <a:rPr lang="en-US" dirty="0"/>
                  <a:t>, D F</a:t>
                </a:r>
                <a:r>
                  <a:rPr lang="en-US" baseline="-25000" dirty="0"/>
                  <a:t>T</a:t>
                </a:r>
                <a:r>
                  <a:rPr lang="en-US" dirty="0"/>
                  <a:t> is discount factor. P is a risk neutral probability space. , w is a sample in the space. </a:t>
                </a:r>
              </a:p>
              <a:p>
                <a:r>
                  <a:rPr lang="en-US" dirty="0"/>
                  <a:t>Use MC to calculate the H</a:t>
                </a:r>
                <a:r>
                  <a:rPr lang="en-US" baseline="-25000" dirty="0"/>
                  <a:t>0</a:t>
                </a:r>
                <a:r>
                  <a:rPr lang="en-US" dirty="0"/>
                  <a:t>.</a:t>
                </a:r>
              </a:p>
              <a:p>
                <a:r>
                  <a:rPr lang="en-US" dirty="0"/>
                  <a:t>Assume the random variables (for example, stock price) to follow Brownian motion. </a:t>
                </a:r>
              </a:p>
              <a:p>
                <a:pPr lvl="1"/>
                <a:r>
                  <a:rPr lang="en-US" dirty="0"/>
                  <a:t>Sample paths for standard model.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037" t="-2426"/>
                </a:stretch>
              </a:blipFill>
            </p:spPr>
            <p:txBody>
              <a:bodyPr/>
              <a:lstStyle/>
              <a:p>
                <a:r>
                  <a:rPr lang="en-US">
                    <a:noFill/>
                  </a:rPr>
                  <a:t> </a:t>
                </a:r>
              </a:p>
            </p:txBody>
          </p:sp>
        </mc:Fallback>
      </mc:AlternateContent>
    </p:spTree>
    <p:extLst>
      <p:ext uri="{BB962C8B-B14F-4D97-AF65-F5344CB8AC3E}">
        <p14:creationId xmlns:p14="http://schemas.microsoft.com/office/powerpoint/2010/main" val="214967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Project A </a:t>
            </a:r>
            <a:r>
              <a:rPr lang="en-US"/>
              <a:t>part 4</a:t>
            </a:r>
            <a:endParaRPr lang="en-US" dirty="0"/>
          </a:p>
        </p:txBody>
      </p:sp>
      <p:sp>
        <p:nvSpPr>
          <p:cNvPr id="3" name="内容占位符 2"/>
          <p:cNvSpPr>
            <a:spLocks noGrp="1"/>
          </p:cNvSpPr>
          <p:nvPr>
            <p:ph idx="1"/>
          </p:nvPr>
        </p:nvSpPr>
        <p:spPr/>
        <p:txBody>
          <a:bodyPr>
            <a:normAutofit fontScale="92500" lnSpcReduction="20000"/>
          </a:bodyPr>
          <a:lstStyle/>
          <a:p>
            <a:pPr lvl="0"/>
            <a:r>
              <a:rPr lang="en-US" dirty="0"/>
              <a:t>Write a subroutine of Steepest Decent and Conjugate Gradient method for minimization of total energy. Test these methods by randomly displacing atoms (very small displacements) in LJ (50%) based crystal and the crystal structure of your choice in part 4, and then relaxing the atoms to their equilibrium positions. Plot the starting and the ending positions of your crystal structures using VMD. You may get 10% bonus if you implement CG in SW/</a:t>
            </a:r>
            <a:r>
              <a:rPr lang="en-US" dirty="0" err="1"/>
              <a:t>Tersoff</a:t>
            </a:r>
            <a:r>
              <a:rPr lang="en-US" dirty="0"/>
              <a:t> or EAM potentials, but your total score is capped at 100%</a:t>
            </a:r>
          </a:p>
          <a:p>
            <a:endParaRPr lang="en-US" dirty="0"/>
          </a:p>
        </p:txBody>
      </p:sp>
    </p:spTree>
    <p:extLst>
      <p:ext uri="{BB962C8B-B14F-4D97-AF65-F5344CB8AC3E}">
        <p14:creationId xmlns:p14="http://schemas.microsoft.com/office/powerpoint/2010/main" val="192117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Ordinary differentiation equation</a:t>
            </a:r>
          </a:p>
        </p:txBody>
      </p:sp>
      <p:sp>
        <p:nvSpPr>
          <p:cNvPr id="3" name="内容占位符 2"/>
          <p:cNvSpPr>
            <a:spLocks noGrp="1"/>
          </p:cNvSpPr>
          <p:nvPr>
            <p:ph idx="1"/>
          </p:nvPr>
        </p:nvSpPr>
        <p:spPr/>
        <p:txBody>
          <a:bodyPr/>
          <a:lstStyle/>
          <a:p>
            <a:r>
              <a:rPr lang="en-US" dirty="0"/>
              <a:t>Most problems in physics and engineering appear in the form of differential equations.</a:t>
            </a:r>
          </a:p>
          <a:p>
            <a:pPr lvl="1"/>
            <a:r>
              <a:rPr lang="en-US" dirty="0"/>
              <a:t>the motion of a classical particle is described by Newton’s equation</a:t>
            </a:r>
          </a:p>
          <a:p>
            <a:pPr lvl="1"/>
            <a:endParaRPr lang="en-US" dirty="0"/>
          </a:p>
          <a:p>
            <a:pPr lvl="1"/>
            <a:endParaRPr lang="en-US" dirty="0"/>
          </a:p>
        </p:txBody>
      </p:sp>
    </p:spTree>
    <p:extLst>
      <p:ext uri="{BB962C8B-B14F-4D97-AF65-F5344CB8AC3E}">
        <p14:creationId xmlns:p14="http://schemas.microsoft.com/office/powerpoint/2010/main" val="343708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Initial-value problems</a:t>
            </a:r>
            <a:endParaRPr lang="en-US" dirty="0"/>
          </a:p>
        </p:txBody>
      </p:sp>
      <p:sp>
        <p:nvSpPr>
          <p:cNvPr id="3" name="内容占位符 2"/>
          <p:cNvSpPr>
            <a:spLocks noGrp="1"/>
          </p:cNvSpPr>
          <p:nvPr>
            <p:ph idx="1"/>
          </p:nvPr>
        </p:nvSpPr>
        <p:spPr/>
        <p:txBody>
          <a:bodyPr/>
          <a:lstStyle/>
          <a:p>
            <a:r>
              <a:rPr lang="en-US" dirty="0"/>
              <a:t>initial-value problems involve dynamical systems, </a:t>
            </a:r>
          </a:p>
          <a:p>
            <a:pPr lvl="1"/>
            <a:r>
              <a:rPr lang="en-US" dirty="0"/>
              <a:t>for example, the motion of the Moon, Earth, and the Sun, </a:t>
            </a:r>
          </a:p>
          <a:p>
            <a:pPr lvl="1"/>
            <a:r>
              <a:rPr lang="en-US" dirty="0"/>
              <a:t>the dynamics of a rocket, or the propagation of ocean waves.</a:t>
            </a:r>
          </a:p>
        </p:txBody>
      </p:sp>
    </p:spTree>
    <p:extLst>
      <p:ext uri="{BB962C8B-B14F-4D97-AF65-F5344CB8AC3E}">
        <p14:creationId xmlns:p14="http://schemas.microsoft.com/office/powerpoint/2010/main" val="96488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13" t="38524" r="46197" b="39959"/>
          <a:stretch/>
        </p:blipFill>
        <p:spPr bwMode="auto">
          <a:xfrm>
            <a:off x="31711" y="1412777"/>
            <a:ext cx="9014166" cy="401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87624" y="5733256"/>
            <a:ext cx="7272808" cy="369332"/>
          </a:xfrm>
          <a:prstGeom prst="rect">
            <a:avLst/>
          </a:prstGeom>
          <a:noFill/>
        </p:spPr>
        <p:txBody>
          <a:bodyPr wrap="square" rtlCol="0">
            <a:spAutoFit/>
          </a:bodyPr>
          <a:lstStyle/>
          <a:p>
            <a:r>
              <a:rPr lang="en-US" dirty="0"/>
              <a:t>Generalized velocity vector. </a:t>
            </a:r>
          </a:p>
        </p:txBody>
      </p:sp>
    </p:spTree>
    <p:extLst>
      <p:ext uri="{BB962C8B-B14F-4D97-AF65-F5344CB8AC3E}">
        <p14:creationId xmlns:p14="http://schemas.microsoft.com/office/powerpoint/2010/main" val="391015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In principle, we can always obtain the solution of the above equation set if the initial condition </a:t>
            </a:r>
            <a:r>
              <a:rPr lang="en-US" b="1" dirty="0"/>
              <a:t>y</a:t>
            </a:r>
            <a:r>
              <a:rPr lang="en-US" dirty="0"/>
              <a:t>(</a:t>
            </a:r>
            <a:r>
              <a:rPr lang="en-US" i="1" dirty="0"/>
              <a:t>t </a:t>
            </a:r>
            <a:r>
              <a:rPr lang="en-US" dirty="0"/>
              <a:t>= 0) = </a:t>
            </a:r>
            <a:r>
              <a:rPr lang="en-US" b="1" dirty="0"/>
              <a:t>y</a:t>
            </a:r>
            <a:r>
              <a:rPr lang="en-US" baseline="-25000" dirty="0"/>
              <a:t>0</a:t>
            </a:r>
            <a:r>
              <a:rPr lang="en-US" dirty="0"/>
              <a:t> is given and a solution</a:t>
            </a:r>
          </a:p>
          <a:p>
            <a:pPr marL="0" indent="0">
              <a:buNone/>
            </a:pPr>
            <a:r>
              <a:rPr lang="en-US" dirty="0"/>
              <a:t>    exists.</a:t>
            </a:r>
          </a:p>
        </p:txBody>
      </p:sp>
    </p:spTree>
    <p:extLst>
      <p:ext uri="{BB962C8B-B14F-4D97-AF65-F5344CB8AC3E}">
        <p14:creationId xmlns:p14="http://schemas.microsoft.com/office/powerpoint/2010/main" val="1882215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particle moving in one dimension under an elastic force:</a:t>
            </a:r>
          </a:p>
          <a:p>
            <a:pPr marL="457200" lvl="1" indent="0">
              <a:buNone/>
            </a:pPr>
            <a:r>
              <a:rPr lang="en-US" b="1" i="1" dirty="0"/>
              <a:t>f</a:t>
            </a:r>
            <a:r>
              <a:rPr lang="en-US" i="1" dirty="0"/>
              <a:t> </a:t>
            </a:r>
            <a:r>
              <a:rPr lang="en-US" dirty="0"/>
              <a:t>= </a:t>
            </a:r>
            <a:r>
              <a:rPr lang="en-US" i="1" dirty="0"/>
              <a:t>m</a:t>
            </a:r>
            <a:r>
              <a:rPr lang="en-US" b="1" i="1" dirty="0"/>
              <a:t>a</a:t>
            </a:r>
            <a:r>
              <a:rPr lang="en-US" i="1" dirty="0"/>
              <a:t>,</a:t>
            </a:r>
          </a:p>
          <a:p>
            <a:r>
              <a:rPr lang="en-US" i="1" dirty="0"/>
              <a:t>i </a:t>
            </a:r>
            <a:r>
              <a:rPr lang="en-US" dirty="0"/>
              <a:t>= 2: that is, </a:t>
            </a:r>
            <a:r>
              <a:rPr lang="en-US" i="1" dirty="0"/>
              <a:t>y</a:t>
            </a:r>
            <a:r>
              <a:rPr lang="en-US" baseline="-25000" dirty="0"/>
              <a:t>1</a:t>
            </a:r>
            <a:r>
              <a:rPr lang="en-US" dirty="0"/>
              <a:t> = </a:t>
            </a:r>
            <a:r>
              <a:rPr lang="en-US" i="1" dirty="0"/>
              <a:t>x </a:t>
            </a:r>
            <a:r>
              <a:rPr lang="en-US" dirty="0"/>
              <a:t>and </a:t>
            </a:r>
            <a:r>
              <a:rPr lang="en-US" i="1" dirty="0"/>
              <a:t>y</a:t>
            </a:r>
            <a:r>
              <a:rPr lang="en-US" baseline="-25000" dirty="0"/>
              <a:t>2</a:t>
            </a:r>
            <a:r>
              <a:rPr lang="en-US" dirty="0"/>
              <a:t> = </a:t>
            </a:r>
            <a:r>
              <a:rPr lang="en-US" i="1" dirty="0"/>
              <a:t>v </a:t>
            </a:r>
            <a:r>
              <a:rPr lang="en-US" dirty="0"/>
              <a:t>= </a:t>
            </a:r>
            <a:r>
              <a:rPr lang="en-US" i="1" dirty="0"/>
              <a:t>dx/</a:t>
            </a:r>
            <a:r>
              <a:rPr lang="en-US" i="1" dirty="0" err="1"/>
              <a:t>dt</a:t>
            </a:r>
            <a:r>
              <a:rPr lang="en-US" dirty="0"/>
              <a:t>, </a:t>
            </a:r>
          </a:p>
          <a:p>
            <a:r>
              <a:rPr lang="en-US" dirty="0"/>
              <a:t>and </a:t>
            </a:r>
            <a:r>
              <a:rPr lang="en-US" i="1" dirty="0"/>
              <a:t>g</a:t>
            </a:r>
            <a:r>
              <a:rPr lang="en-US" baseline="-25000" dirty="0"/>
              <a:t>1</a:t>
            </a:r>
            <a:r>
              <a:rPr lang="en-US" dirty="0"/>
              <a:t> = </a:t>
            </a:r>
            <a:r>
              <a:rPr lang="en-US" i="1" dirty="0"/>
              <a:t>v </a:t>
            </a:r>
            <a:r>
              <a:rPr lang="en-US" dirty="0"/>
              <a:t>= </a:t>
            </a:r>
            <a:r>
              <a:rPr lang="en-US" i="1" dirty="0"/>
              <a:t>y</a:t>
            </a:r>
            <a:r>
              <a:rPr lang="en-US" baseline="-25000" dirty="0"/>
              <a:t>2</a:t>
            </a:r>
          </a:p>
          <a:p>
            <a:r>
              <a:rPr lang="en-US" dirty="0"/>
              <a:t>and </a:t>
            </a:r>
            <a:r>
              <a:rPr lang="en-US" i="1" dirty="0"/>
              <a:t>g</a:t>
            </a:r>
            <a:r>
              <a:rPr lang="en-US" baseline="-25000" dirty="0"/>
              <a:t>2</a:t>
            </a:r>
            <a:r>
              <a:rPr lang="en-US" dirty="0"/>
              <a:t>= </a:t>
            </a:r>
            <a:r>
              <a:rPr lang="en-US" b="1" i="1" dirty="0"/>
              <a:t>f</a:t>
            </a:r>
            <a:r>
              <a:rPr lang="en-US" i="1" dirty="0"/>
              <a:t>/m </a:t>
            </a:r>
            <a:r>
              <a:rPr lang="en-US" dirty="0"/>
              <a:t>= −</a:t>
            </a:r>
            <a:r>
              <a:rPr lang="en-US" i="1" dirty="0" err="1"/>
              <a:t>kx</a:t>
            </a:r>
            <a:r>
              <a:rPr lang="en-US" i="1" dirty="0"/>
              <a:t>/m </a:t>
            </a:r>
            <a:r>
              <a:rPr lang="en-US" dirty="0"/>
              <a:t>= −</a:t>
            </a:r>
            <a:r>
              <a:rPr lang="en-US" i="1" dirty="0"/>
              <a:t>ky</a:t>
            </a:r>
            <a:r>
              <a:rPr lang="en-US" baseline="-25000" dirty="0"/>
              <a:t>1</a:t>
            </a:r>
            <a:r>
              <a:rPr lang="en-US" i="1" dirty="0"/>
              <a:t>/m</a:t>
            </a:r>
            <a:r>
              <a:rPr lang="en-US" dirty="0"/>
              <a:t>.</a:t>
            </a:r>
          </a:p>
          <a:p>
            <a:r>
              <a:rPr lang="en-US" i="1" dirty="0"/>
              <a:t>dy</a:t>
            </a:r>
            <a:r>
              <a:rPr lang="en-US" baseline="-25000" dirty="0"/>
              <a:t>1</a:t>
            </a:r>
            <a:r>
              <a:rPr lang="en-US" dirty="0"/>
              <a:t>/</a:t>
            </a:r>
            <a:r>
              <a:rPr lang="en-US" dirty="0" err="1"/>
              <a:t>dt</a:t>
            </a:r>
            <a:r>
              <a:rPr lang="en-US" i="1" dirty="0"/>
              <a:t> </a:t>
            </a:r>
            <a:r>
              <a:rPr lang="en-US" dirty="0"/>
              <a:t>= </a:t>
            </a:r>
            <a:r>
              <a:rPr lang="en-US" i="1" dirty="0"/>
              <a:t>y</a:t>
            </a:r>
            <a:r>
              <a:rPr lang="en-US" baseline="-25000" dirty="0"/>
              <a:t>2</a:t>
            </a:r>
            <a:r>
              <a:rPr lang="en-US" i="1" dirty="0"/>
              <a:t>, </a:t>
            </a:r>
          </a:p>
          <a:p>
            <a:r>
              <a:rPr lang="en-US" i="1" dirty="0"/>
              <a:t>dy</a:t>
            </a:r>
            <a:r>
              <a:rPr lang="en-US" baseline="-25000" dirty="0"/>
              <a:t>2</a:t>
            </a:r>
            <a:r>
              <a:rPr lang="en-US" i="1" dirty="0"/>
              <a:t>/</a:t>
            </a:r>
            <a:r>
              <a:rPr lang="en-US" i="1" dirty="0" err="1"/>
              <a:t>dt</a:t>
            </a:r>
            <a:r>
              <a:rPr lang="en-US" dirty="0"/>
              <a:t>= −</a:t>
            </a:r>
            <a:r>
              <a:rPr lang="en-US" i="1" dirty="0"/>
              <a:t>k y</a:t>
            </a:r>
            <a:r>
              <a:rPr lang="en-US" i="1" baseline="-25000" dirty="0"/>
              <a:t>1</a:t>
            </a:r>
            <a:r>
              <a:rPr lang="en-US" i="1" dirty="0"/>
              <a:t>/m</a:t>
            </a:r>
          </a:p>
          <a:p>
            <a:r>
              <a:rPr lang="en-US" i="1" dirty="0"/>
              <a:t>If y</a:t>
            </a:r>
            <a:r>
              <a:rPr lang="en-US" i="1" baseline="-25000" dirty="0"/>
              <a:t>1</a:t>
            </a:r>
            <a:r>
              <a:rPr lang="en-US" i="1" dirty="0"/>
              <a:t>(</a:t>
            </a:r>
            <a:r>
              <a:rPr lang="en-US" altLang="zh-CN" i="1" dirty="0"/>
              <a:t>0) and y</a:t>
            </a:r>
            <a:r>
              <a:rPr lang="en-US" altLang="zh-CN" i="1" baseline="-25000" dirty="0"/>
              <a:t>2</a:t>
            </a:r>
            <a:r>
              <a:rPr lang="en-US" altLang="zh-CN" i="1" dirty="0"/>
              <a:t>(0) are given, we can solve it numerically.</a:t>
            </a:r>
            <a:endParaRPr lang="en-US" i="1" dirty="0"/>
          </a:p>
        </p:txBody>
      </p:sp>
    </p:spTree>
    <p:extLst>
      <p:ext uri="{BB962C8B-B14F-4D97-AF65-F5344CB8AC3E}">
        <p14:creationId xmlns:p14="http://schemas.microsoft.com/office/powerpoint/2010/main" val="243435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Most high order differential equations can be transformed into a set of coupled first-order differential equations.</a:t>
            </a:r>
          </a:p>
          <a:p>
            <a:r>
              <a:rPr lang="en-US" dirty="0"/>
              <a:t>The higher order derivatives are usually redefined into new dynamical variables during the transformation.</a:t>
            </a:r>
          </a:p>
        </p:txBody>
      </p:sp>
    </p:spTree>
    <p:extLst>
      <p:ext uri="{BB962C8B-B14F-4D97-AF65-F5344CB8AC3E}">
        <p14:creationId xmlns:p14="http://schemas.microsoft.com/office/powerpoint/2010/main" val="48641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Euler and Picard methods</a:t>
            </a:r>
            <a:endParaRPr lang="en-US" dirty="0"/>
          </a:p>
        </p:txBody>
      </p:sp>
      <p:sp>
        <p:nvSpPr>
          <p:cNvPr id="4" name="内容占位符 3"/>
          <p:cNvSpPr>
            <a:spLocks noGrp="1"/>
          </p:cNvSpPr>
          <p:nvPr>
            <p:ph idx="1"/>
          </p:nvPr>
        </p:nvSpPr>
        <p:spPr>
          <a:xfrm>
            <a:off x="467544" y="1484784"/>
            <a:ext cx="8229600" cy="4525963"/>
          </a:xfrm>
        </p:spPr>
        <p:txBody>
          <a:bodyPr>
            <a:normAutofit lnSpcReduction="10000"/>
          </a:bodyPr>
          <a:lstStyle/>
          <a:p>
            <a:r>
              <a:rPr lang="en-US" dirty="0" smtClean="0"/>
              <a:t>Numerically, we can rewrite the velocity as:</a:t>
            </a:r>
          </a:p>
          <a:p>
            <a:endParaRPr lang="en-US" dirty="0"/>
          </a:p>
          <a:p>
            <a:endParaRPr lang="en-US" dirty="0" smtClean="0"/>
          </a:p>
          <a:p>
            <a:endParaRPr lang="en-US" dirty="0"/>
          </a:p>
          <a:p>
            <a:r>
              <a:rPr lang="en-US" dirty="0" smtClean="0"/>
              <a:t>Here, </a:t>
            </a:r>
            <a:r>
              <a:rPr lang="en-US" dirty="0" err="1" smtClean="0"/>
              <a:t>i</a:t>
            </a:r>
            <a:r>
              <a:rPr lang="en-US" dirty="0" smtClean="0"/>
              <a:t> is the </a:t>
            </a:r>
            <a:r>
              <a:rPr lang="en-US" dirty="0" err="1" smtClean="0"/>
              <a:t>ith</a:t>
            </a:r>
            <a:r>
              <a:rPr lang="en-US" dirty="0" smtClean="0"/>
              <a:t> time step. </a:t>
            </a:r>
          </a:p>
          <a:p>
            <a:r>
              <a:rPr lang="en-US" dirty="0" smtClean="0"/>
              <a:t>Let </a:t>
            </a:r>
            <a:r>
              <a:rPr lang="en-US" dirty="0" err="1" smtClean="0"/>
              <a:t>g</a:t>
            </a:r>
            <a:r>
              <a:rPr lang="en-US" baseline="-25000" dirty="0" err="1" smtClean="0"/>
              <a:t>i</a:t>
            </a:r>
            <a:r>
              <a:rPr lang="en-US" dirty="0" smtClean="0"/>
              <a:t> = g(</a:t>
            </a:r>
            <a:r>
              <a:rPr lang="en-US" dirty="0" err="1" smtClean="0"/>
              <a:t>y</a:t>
            </a:r>
            <a:r>
              <a:rPr lang="en-US" baseline="-25000" dirty="0" err="1" smtClean="0"/>
              <a:t>i</a:t>
            </a:r>
            <a:r>
              <a:rPr lang="en-US" dirty="0" smtClean="0"/>
              <a:t>, </a:t>
            </a:r>
            <a:r>
              <a:rPr lang="en-US" dirty="0" err="1" smtClean="0"/>
              <a:t>t</a:t>
            </a:r>
            <a:r>
              <a:rPr lang="en-US" baseline="-25000" dirty="0" err="1" smtClean="0"/>
              <a:t>i</a:t>
            </a:r>
            <a:r>
              <a:rPr lang="en-US" dirty="0" smtClean="0"/>
              <a:t>), </a:t>
            </a:r>
            <a:r>
              <a:rPr lang="el-GR" dirty="0" smtClean="0"/>
              <a:t>τ</a:t>
            </a:r>
            <a:r>
              <a:rPr lang="en-US" dirty="0" smtClean="0"/>
              <a:t>=t</a:t>
            </a:r>
            <a:r>
              <a:rPr lang="en-US" baseline="-25000" dirty="0" smtClean="0"/>
              <a:t>i+1</a:t>
            </a:r>
            <a:r>
              <a:rPr lang="en-US" dirty="0" smtClean="0"/>
              <a:t> – </a:t>
            </a:r>
            <a:r>
              <a:rPr lang="en-US" dirty="0" err="1" smtClean="0"/>
              <a:t>t</a:t>
            </a:r>
            <a:r>
              <a:rPr lang="en-US" baseline="-25000" dirty="0" err="1" smtClean="0"/>
              <a:t>i</a:t>
            </a:r>
            <a:r>
              <a:rPr lang="en-US" dirty="0" smtClean="0"/>
              <a:t>, then we have: (</a:t>
            </a:r>
            <a:r>
              <a:rPr lang="en-US" altLang="zh-CN" dirty="0" smtClean="0"/>
              <a:t>the Euler Method)</a:t>
            </a:r>
            <a:endParaRPr lang="en-US" dirty="0" smtClean="0"/>
          </a:p>
          <a:p>
            <a:r>
              <a:rPr lang="en-US" dirty="0" smtClean="0"/>
              <a:t> </a:t>
            </a:r>
          </a:p>
          <a:p>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1394" r="36634" b="52049"/>
          <a:stretch/>
        </p:blipFill>
        <p:spPr bwMode="auto">
          <a:xfrm>
            <a:off x="1835696" y="2312936"/>
            <a:ext cx="5184759" cy="143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894" t="41220" r="35163" b="52629"/>
          <a:stretch/>
        </p:blipFill>
        <p:spPr bwMode="auto">
          <a:xfrm>
            <a:off x="755576" y="5085184"/>
            <a:ext cx="6084775" cy="131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65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Kinetic Monte Carlo</a:t>
            </a:r>
          </a:p>
        </p:txBody>
      </p:sp>
      <p:sp>
        <p:nvSpPr>
          <p:cNvPr id="3" name="内容占位符 2"/>
          <p:cNvSpPr>
            <a:spLocks noGrp="1"/>
          </p:cNvSpPr>
          <p:nvPr>
            <p:ph idx="1"/>
          </p:nvPr>
        </p:nvSpPr>
        <p:spPr/>
        <p:txBody>
          <a:bodyPr/>
          <a:lstStyle/>
          <a:p>
            <a:r>
              <a:rPr lang="en-US" dirty="0"/>
              <a:t>Intended to simulate the time evolution of some processes occurring in nature.</a:t>
            </a:r>
          </a:p>
          <a:p>
            <a:r>
              <a:rPr lang="en-US" dirty="0"/>
              <a:t>Predetermined or known rate of the processes.</a:t>
            </a:r>
          </a:p>
          <a:p>
            <a:r>
              <a:rPr lang="en-US" dirty="0"/>
              <a:t>Used widely in </a:t>
            </a:r>
          </a:p>
          <a:p>
            <a:pPr lvl="1"/>
            <a:r>
              <a:rPr lang="en-US" dirty="0"/>
              <a:t>Surface diffusion. Surface growth. Defects diffusion. Coarsening of domain evolution….</a:t>
            </a:r>
          </a:p>
        </p:txBody>
      </p:sp>
    </p:spTree>
    <p:extLst>
      <p:ext uri="{BB962C8B-B14F-4D97-AF65-F5344CB8AC3E}">
        <p14:creationId xmlns:p14="http://schemas.microsoft.com/office/powerpoint/2010/main" val="3725591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smtClean="0"/>
              <a:t>Problem of the Euler method:</a:t>
            </a:r>
          </a:p>
          <a:p>
            <a:pPr lvl="1"/>
            <a:r>
              <a:rPr lang="en-US" dirty="0" smtClean="0"/>
              <a:t>Low accuracy</a:t>
            </a:r>
          </a:p>
          <a:p>
            <a:pPr lvl="1"/>
            <a:r>
              <a:rPr lang="en-US" dirty="0" smtClean="0"/>
              <a:t>The error accumulates!</a:t>
            </a:r>
          </a:p>
          <a:p>
            <a:r>
              <a:rPr lang="en-US" dirty="0" smtClean="0"/>
              <a:t>We just can’t apply this method to most problems.</a:t>
            </a:r>
            <a:endParaRPr lang="en-US" dirty="0"/>
          </a:p>
        </p:txBody>
      </p:sp>
    </p:spTree>
    <p:extLst>
      <p:ext uri="{BB962C8B-B14F-4D97-AF65-F5344CB8AC3E}">
        <p14:creationId xmlns:p14="http://schemas.microsoft.com/office/powerpoint/2010/main" val="175598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539552" y="1700808"/>
            <a:ext cx="8229600" cy="4525963"/>
          </a:xfrm>
        </p:spPr>
        <p:txBody>
          <a:bodyPr/>
          <a:lstStyle/>
          <a:p>
            <a:r>
              <a:rPr lang="en-US" dirty="0" smtClean="0"/>
              <a:t>Rewrite the equation:</a:t>
            </a:r>
          </a:p>
          <a:p>
            <a:endParaRPr lang="en-US" dirty="0"/>
          </a:p>
          <a:p>
            <a:endParaRPr lang="en-US" dirty="0" smtClean="0"/>
          </a:p>
          <a:p>
            <a:endParaRPr lang="en-US" dirty="0"/>
          </a:p>
          <a:p>
            <a:r>
              <a:rPr lang="en-US" dirty="0" smtClean="0"/>
              <a:t>If we can integrate the second part, we will get the exact solution.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56762" r="37095" b="36885"/>
          <a:stretch/>
        </p:blipFill>
        <p:spPr bwMode="auto">
          <a:xfrm>
            <a:off x="1547664" y="2492896"/>
            <a:ext cx="5853510" cy="162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1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We cannot obtain the integral in general. </a:t>
            </a:r>
          </a:p>
          <a:p>
            <a:r>
              <a:rPr lang="en-US" dirty="0" smtClean="0"/>
              <a:t>Approximation is important.</a:t>
            </a:r>
          </a:p>
          <a:p>
            <a:pPr lvl="1"/>
            <a:endParaRPr lang="en-US" dirty="0"/>
          </a:p>
        </p:txBody>
      </p:sp>
    </p:spTree>
    <p:extLst>
      <p:ext uri="{BB962C8B-B14F-4D97-AF65-F5344CB8AC3E}">
        <p14:creationId xmlns:p14="http://schemas.microsoft.com/office/powerpoint/2010/main" val="88267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Picard method</a:t>
            </a:r>
            <a:endParaRPr lang="en-US" dirty="0"/>
          </a:p>
        </p:txBody>
      </p:sp>
      <p:sp>
        <p:nvSpPr>
          <p:cNvPr id="3" name="内容占位符 2"/>
          <p:cNvSpPr>
            <a:spLocks noGrp="1"/>
          </p:cNvSpPr>
          <p:nvPr>
            <p:ph idx="1"/>
          </p:nvPr>
        </p:nvSpPr>
        <p:spPr/>
        <p:txBody>
          <a:bodyPr>
            <a:normAutofit/>
          </a:bodyPr>
          <a:lstStyle/>
          <a:p>
            <a:r>
              <a:rPr lang="en-US" dirty="0" smtClean="0"/>
              <a:t>Adaptive scheme</a:t>
            </a:r>
          </a:p>
          <a:p>
            <a:r>
              <a:rPr lang="en-US" dirty="0"/>
              <a:t>each iteration carried out </a:t>
            </a:r>
            <a:r>
              <a:rPr lang="en-US" dirty="0" smtClean="0"/>
              <a:t>by using </a:t>
            </a:r>
            <a:r>
              <a:rPr lang="en-US" dirty="0"/>
              <a:t>the solution from the previous iteration as the input on the right-hand </a:t>
            </a:r>
            <a:r>
              <a:rPr lang="en-US" dirty="0" smtClean="0"/>
              <a:t>side</a:t>
            </a:r>
          </a:p>
          <a:p>
            <a:r>
              <a:rPr lang="en-US" dirty="0" smtClean="0"/>
              <a:t>For </a:t>
            </a:r>
            <a:r>
              <a:rPr lang="en-US" dirty="0"/>
              <a:t>example, if we choose </a:t>
            </a:r>
            <a:r>
              <a:rPr lang="en-US" i="1" dirty="0"/>
              <a:t>j </a:t>
            </a:r>
            <a:r>
              <a:rPr lang="en-US" dirty="0"/>
              <a:t>= 1 and use the </a:t>
            </a:r>
            <a:r>
              <a:rPr lang="en-US" dirty="0" smtClean="0"/>
              <a:t>trapezoid rule </a:t>
            </a:r>
            <a:r>
              <a:rPr lang="en-US" dirty="0"/>
              <a:t>for the </a:t>
            </a:r>
            <a:r>
              <a:rPr lang="en-US" dirty="0" smtClean="0"/>
              <a:t>integral, </a:t>
            </a:r>
            <a:r>
              <a:rPr lang="en-US" dirty="0"/>
              <a:t>we obtain the algorithm</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85" t="57787" r="46312" b="35656"/>
          <a:stretch/>
        </p:blipFill>
        <p:spPr bwMode="auto">
          <a:xfrm>
            <a:off x="2787075" y="5482254"/>
            <a:ext cx="6369408" cy="129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171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Problem of the Picard method</a:t>
            </a:r>
            <a:endParaRPr lang="en-US" dirty="0"/>
          </a:p>
        </p:txBody>
      </p:sp>
      <p:sp>
        <p:nvSpPr>
          <p:cNvPr id="3" name="内容占位符 2"/>
          <p:cNvSpPr>
            <a:spLocks noGrp="1"/>
          </p:cNvSpPr>
          <p:nvPr>
            <p:ph idx="1"/>
          </p:nvPr>
        </p:nvSpPr>
        <p:spPr/>
        <p:txBody>
          <a:bodyPr/>
          <a:lstStyle/>
          <a:p>
            <a:r>
              <a:rPr lang="en-US" dirty="0" smtClean="0"/>
              <a:t>Problem: Can be very slow. May have convergence problem if the initial guess is not close to the actual solution.</a:t>
            </a:r>
          </a:p>
          <a:p>
            <a:endParaRPr lang="en-US" dirty="0"/>
          </a:p>
          <a:p>
            <a:r>
              <a:rPr lang="en-US" dirty="0" smtClean="0"/>
              <a:t>Any suggestions on how to improve this method?</a:t>
            </a:r>
            <a:endParaRPr lang="en-US" dirty="0"/>
          </a:p>
        </p:txBody>
      </p:sp>
    </p:spTree>
    <p:extLst>
      <p:ext uri="{BB962C8B-B14F-4D97-AF65-F5344CB8AC3E}">
        <p14:creationId xmlns:p14="http://schemas.microsoft.com/office/powerpoint/2010/main" val="2324724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Predictor--corrector methods</a:t>
            </a:r>
            <a:endParaRPr lang="en-US" dirty="0"/>
          </a:p>
        </p:txBody>
      </p:sp>
      <p:sp>
        <p:nvSpPr>
          <p:cNvPr id="3" name="内容占位符 2"/>
          <p:cNvSpPr>
            <a:spLocks noGrp="1"/>
          </p:cNvSpPr>
          <p:nvPr>
            <p:ph idx="1"/>
          </p:nvPr>
        </p:nvSpPr>
        <p:spPr/>
        <p:txBody>
          <a:bodyPr/>
          <a:lstStyle/>
          <a:p>
            <a:r>
              <a:rPr lang="en-US" dirty="0"/>
              <a:t>apply a less accurate algorithm to </a:t>
            </a:r>
            <a:r>
              <a:rPr lang="en-US" dirty="0" smtClean="0"/>
              <a:t>predict the </a:t>
            </a:r>
            <a:r>
              <a:rPr lang="en-US" dirty="0"/>
              <a:t>next value </a:t>
            </a:r>
            <a:r>
              <a:rPr lang="en-US" i="1" dirty="0" smtClean="0"/>
              <a:t>y</a:t>
            </a:r>
            <a:r>
              <a:rPr lang="en-US" i="1" baseline="-25000" dirty="0" smtClean="0"/>
              <a:t>i</a:t>
            </a:r>
            <a:r>
              <a:rPr lang="en-US" baseline="-25000" dirty="0" smtClean="0"/>
              <a:t>+1</a:t>
            </a:r>
            <a:r>
              <a:rPr lang="en-US" dirty="0" smtClean="0"/>
              <a:t> first.</a:t>
            </a:r>
          </a:p>
          <a:p>
            <a:pPr lvl="1"/>
            <a:r>
              <a:rPr lang="en-US" dirty="0"/>
              <a:t>for example, using the Euler algorithm </a:t>
            </a:r>
            <a:r>
              <a:rPr lang="en-US" dirty="0" smtClean="0"/>
              <a:t>and</a:t>
            </a:r>
            <a:r>
              <a:rPr lang="en-US" dirty="0"/>
              <a:t> </a:t>
            </a:r>
            <a:r>
              <a:rPr lang="en-US" dirty="0" smtClean="0"/>
              <a:t>then </a:t>
            </a:r>
            <a:r>
              <a:rPr lang="en-US" dirty="0"/>
              <a:t>apply a better algorithm to improve the new </a:t>
            </a:r>
            <a:r>
              <a:rPr lang="en-US" dirty="0" smtClean="0"/>
              <a:t>value (Picard algorithm). </a:t>
            </a:r>
            <a:endParaRPr lang="en-US" dirty="0"/>
          </a:p>
        </p:txBody>
      </p:sp>
    </p:spTree>
    <p:extLst>
      <p:ext uri="{BB962C8B-B14F-4D97-AF65-F5344CB8AC3E}">
        <p14:creationId xmlns:p14="http://schemas.microsoft.com/office/powerpoint/2010/main" val="3462152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18" y="504330"/>
            <a:ext cx="4572000" cy="5632311"/>
          </a:xfrm>
          <a:prstGeom prst="rect">
            <a:avLst/>
          </a:prstGeom>
        </p:spPr>
        <p:txBody>
          <a:bodyPr>
            <a:spAutoFit/>
          </a:bodyPr>
          <a:lstStyle/>
          <a:p>
            <a:r>
              <a:rPr lang="en-US" b="1" dirty="0" smtClean="0"/>
              <a:t>// A program to study the motion of a particle under an</a:t>
            </a:r>
          </a:p>
          <a:p>
            <a:r>
              <a:rPr lang="en-US" b="1" dirty="0" smtClean="0"/>
              <a:t>// elastic force in one dimension through the simplest</a:t>
            </a:r>
          </a:p>
          <a:p>
            <a:r>
              <a:rPr lang="en-US" b="1" dirty="0" smtClean="0"/>
              <a:t>// predictor-corrector scheme.</a:t>
            </a:r>
          </a:p>
          <a:p>
            <a:r>
              <a:rPr lang="en-US" b="1" dirty="0" smtClean="0"/>
              <a:t>import </a:t>
            </a:r>
            <a:r>
              <a:rPr lang="en-US" b="1" dirty="0" err="1" smtClean="0"/>
              <a:t>java.lang</a:t>
            </a:r>
            <a:r>
              <a:rPr lang="en-US" b="1" dirty="0" smtClean="0"/>
              <a:t>.*;</a:t>
            </a:r>
          </a:p>
          <a:p>
            <a:r>
              <a:rPr lang="en-US" b="1" dirty="0" smtClean="0"/>
              <a:t>public class Motion2 {</a:t>
            </a:r>
          </a:p>
          <a:p>
            <a:r>
              <a:rPr lang="en-US" b="1" dirty="0" smtClean="0"/>
              <a:t>static final </a:t>
            </a:r>
            <a:r>
              <a:rPr lang="en-US" b="1" dirty="0" err="1" smtClean="0"/>
              <a:t>int</a:t>
            </a:r>
            <a:r>
              <a:rPr lang="en-US" b="1" dirty="0" smtClean="0"/>
              <a:t> n = 100, j = 5;</a:t>
            </a:r>
          </a:p>
          <a:p>
            <a:r>
              <a:rPr lang="en-US" b="1" dirty="0" smtClean="0"/>
              <a:t>public static void main(String </a:t>
            </a:r>
            <a:r>
              <a:rPr lang="en-US" b="1" dirty="0" err="1" smtClean="0"/>
              <a:t>argv</a:t>
            </a:r>
            <a:r>
              <a:rPr lang="en-US" b="1" dirty="0" smtClean="0"/>
              <a:t>[]) {</a:t>
            </a:r>
          </a:p>
          <a:p>
            <a:r>
              <a:rPr lang="en-US" b="1" dirty="0" smtClean="0"/>
              <a:t>double x[] = new double[n+1];</a:t>
            </a:r>
          </a:p>
          <a:p>
            <a:r>
              <a:rPr lang="en-US" b="1" dirty="0" smtClean="0"/>
              <a:t>double v[] = new double[n+1];</a:t>
            </a:r>
          </a:p>
          <a:p>
            <a:r>
              <a:rPr lang="en-US" b="1" dirty="0" smtClean="0"/>
              <a:t>// Assign time step and initial position and velocity</a:t>
            </a:r>
          </a:p>
          <a:p>
            <a:r>
              <a:rPr lang="en-US" b="1" dirty="0" smtClean="0"/>
              <a:t>double </a:t>
            </a:r>
            <a:r>
              <a:rPr lang="en-US" b="1" dirty="0" err="1" smtClean="0"/>
              <a:t>dt</a:t>
            </a:r>
            <a:r>
              <a:rPr lang="en-US" b="1" dirty="0" smtClean="0"/>
              <a:t> = 2*</a:t>
            </a:r>
            <a:r>
              <a:rPr lang="en-US" b="1" dirty="0" err="1" smtClean="0"/>
              <a:t>Math.PI</a:t>
            </a:r>
            <a:r>
              <a:rPr lang="en-US" b="1" dirty="0" smtClean="0"/>
              <a:t>/n;</a:t>
            </a:r>
          </a:p>
          <a:p>
            <a:r>
              <a:rPr lang="en-US" b="1" dirty="0" smtClean="0"/>
              <a:t>x[0] = 0;</a:t>
            </a:r>
          </a:p>
          <a:p>
            <a:r>
              <a:rPr lang="en-US" b="1" dirty="0" smtClean="0"/>
              <a:t>v[0] = 1;</a:t>
            </a:r>
          </a:p>
          <a:p>
            <a:r>
              <a:rPr lang="en-US" b="1" dirty="0" smtClean="0"/>
              <a:t>// Calculate other position and velocity recursively</a:t>
            </a:r>
          </a:p>
          <a:p>
            <a:r>
              <a:rPr lang="nn-NO" b="1" dirty="0" smtClean="0"/>
              <a:t>for (int i=0; i&lt;n; ++i) {</a:t>
            </a:r>
          </a:p>
          <a:p>
            <a:endParaRPr lang="en-US" dirty="0"/>
          </a:p>
        </p:txBody>
      </p:sp>
      <p:sp>
        <p:nvSpPr>
          <p:cNvPr id="5" name="矩形 4"/>
          <p:cNvSpPr/>
          <p:nvPr/>
        </p:nvSpPr>
        <p:spPr>
          <a:xfrm>
            <a:off x="4572000" y="1628800"/>
            <a:ext cx="4572000" cy="4524315"/>
          </a:xfrm>
          <a:prstGeom prst="rect">
            <a:avLst/>
          </a:prstGeom>
        </p:spPr>
        <p:txBody>
          <a:bodyPr>
            <a:spAutoFit/>
          </a:bodyPr>
          <a:lstStyle/>
          <a:p>
            <a:r>
              <a:rPr lang="en-US" b="1" dirty="0"/>
              <a:t>// Predict the next position and velocity</a:t>
            </a:r>
          </a:p>
          <a:p>
            <a:r>
              <a:rPr lang="en-US" b="1" dirty="0"/>
              <a:t>x[i+1] = x[</a:t>
            </a:r>
            <a:r>
              <a:rPr lang="en-US" b="1" dirty="0" err="1"/>
              <a:t>i</a:t>
            </a:r>
            <a:r>
              <a:rPr lang="en-US" b="1" dirty="0"/>
              <a:t>]+v[</a:t>
            </a:r>
            <a:r>
              <a:rPr lang="en-US" b="1" dirty="0" err="1"/>
              <a:t>i</a:t>
            </a:r>
            <a:r>
              <a:rPr lang="en-US" b="1" dirty="0"/>
              <a:t>]*</a:t>
            </a:r>
            <a:r>
              <a:rPr lang="en-US" b="1" dirty="0" err="1"/>
              <a:t>dt</a:t>
            </a:r>
            <a:r>
              <a:rPr lang="en-US" b="1" dirty="0"/>
              <a:t>;</a:t>
            </a:r>
          </a:p>
          <a:p>
            <a:r>
              <a:rPr lang="en-US" b="1" dirty="0"/>
              <a:t>v[i+1] = v[</a:t>
            </a:r>
            <a:r>
              <a:rPr lang="en-US" b="1" dirty="0" err="1"/>
              <a:t>i</a:t>
            </a:r>
            <a:r>
              <a:rPr lang="en-US" b="1" dirty="0"/>
              <a:t>]-x[</a:t>
            </a:r>
            <a:r>
              <a:rPr lang="en-US" b="1" dirty="0" err="1"/>
              <a:t>i</a:t>
            </a:r>
            <a:r>
              <a:rPr lang="en-US" b="1" dirty="0"/>
              <a:t>]*</a:t>
            </a:r>
            <a:r>
              <a:rPr lang="en-US" b="1" dirty="0" err="1"/>
              <a:t>dt</a:t>
            </a:r>
            <a:r>
              <a:rPr lang="en-US" b="1" dirty="0"/>
              <a:t>;</a:t>
            </a:r>
          </a:p>
          <a:p>
            <a:r>
              <a:rPr lang="en-US" b="1" dirty="0"/>
              <a:t>// Correct the new position and velocity</a:t>
            </a:r>
          </a:p>
          <a:p>
            <a:r>
              <a:rPr lang="nn-NO" b="1" dirty="0"/>
              <a:t>x[i+1] = x[i]+(v[i]+v[i+1])*dt/2;</a:t>
            </a:r>
          </a:p>
          <a:p>
            <a:r>
              <a:rPr lang="nn-NO" b="1" dirty="0"/>
              <a:t>v[i+1] = v[i]-(x[i]+x[i+1])*dt/2;</a:t>
            </a:r>
          </a:p>
          <a:p>
            <a:r>
              <a:rPr lang="en-US" b="1" dirty="0"/>
              <a:t>}</a:t>
            </a:r>
          </a:p>
          <a:p>
            <a:r>
              <a:rPr lang="en-US" b="1" dirty="0"/>
              <a:t>// Output the result in every j time steps</a:t>
            </a:r>
          </a:p>
          <a:p>
            <a:r>
              <a:rPr lang="en-US" b="1" dirty="0"/>
              <a:t>double t = 0;</a:t>
            </a:r>
          </a:p>
          <a:p>
            <a:r>
              <a:rPr lang="en-US" b="1" dirty="0"/>
              <a:t>double </a:t>
            </a:r>
            <a:r>
              <a:rPr lang="en-US" b="1" dirty="0" err="1"/>
              <a:t>jdt</a:t>
            </a:r>
            <a:r>
              <a:rPr lang="en-US" b="1" dirty="0"/>
              <a:t> = j*</a:t>
            </a:r>
            <a:r>
              <a:rPr lang="en-US" b="1" dirty="0" err="1"/>
              <a:t>dt</a:t>
            </a:r>
            <a:r>
              <a:rPr lang="en-US" b="1" dirty="0"/>
              <a:t>;</a:t>
            </a:r>
          </a:p>
          <a:p>
            <a:r>
              <a:rPr lang="nn-NO" b="1" dirty="0"/>
              <a:t>for (int i=0; i&lt;=n; i+=j) {</a:t>
            </a:r>
          </a:p>
          <a:p>
            <a:r>
              <a:rPr lang="en-US" b="1" dirty="0" err="1"/>
              <a:t>System.out.println</a:t>
            </a:r>
            <a:r>
              <a:rPr lang="en-US" b="1" dirty="0"/>
              <a:t>(t +" " + x[</a:t>
            </a:r>
            <a:r>
              <a:rPr lang="en-US" b="1" dirty="0" err="1"/>
              <a:t>i</a:t>
            </a:r>
            <a:r>
              <a:rPr lang="en-US" b="1" dirty="0"/>
              <a:t>] +" " + v[</a:t>
            </a:r>
            <a:r>
              <a:rPr lang="en-US" b="1" dirty="0" err="1"/>
              <a:t>i</a:t>
            </a:r>
            <a:r>
              <a:rPr lang="en-US" b="1" dirty="0"/>
              <a:t>]);</a:t>
            </a:r>
          </a:p>
          <a:p>
            <a:r>
              <a:rPr lang="en-US" b="1" dirty="0"/>
              <a:t>t += </a:t>
            </a:r>
            <a:r>
              <a:rPr lang="en-US" b="1" dirty="0" err="1"/>
              <a:t>jdt</a:t>
            </a:r>
            <a:r>
              <a:rPr lang="en-US" b="1" dirty="0"/>
              <a:t>;</a:t>
            </a:r>
          </a:p>
          <a:p>
            <a:r>
              <a:rPr lang="en-US" b="1" dirty="0"/>
              <a:t>}</a:t>
            </a:r>
          </a:p>
          <a:p>
            <a:r>
              <a:rPr lang="en-US" b="1" dirty="0"/>
              <a:t>}</a:t>
            </a:r>
          </a:p>
          <a:p>
            <a:r>
              <a:rPr lang="en-US" b="1" dirty="0"/>
              <a:t>}</a:t>
            </a:r>
            <a:endParaRPr lang="en-US" dirty="0"/>
          </a:p>
        </p:txBody>
      </p:sp>
    </p:spTree>
    <p:extLst>
      <p:ext uri="{BB962C8B-B14F-4D97-AF65-F5344CB8AC3E}">
        <p14:creationId xmlns:p14="http://schemas.microsoft.com/office/powerpoint/2010/main" val="2907251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33" t="24385" r="26266" b="37808"/>
          <a:stretch/>
        </p:blipFill>
        <p:spPr bwMode="auto">
          <a:xfrm>
            <a:off x="179512" y="1267833"/>
            <a:ext cx="8784976" cy="4177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930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Another way to improve an algorithm is by increasing the number of </a:t>
            </a:r>
            <a:r>
              <a:rPr lang="en-US" dirty="0" smtClean="0"/>
              <a:t>mesh points </a:t>
            </a:r>
            <a:r>
              <a:rPr lang="en-US" i="1" dirty="0" smtClean="0"/>
              <a:t>j</a:t>
            </a:r>
            <a:r>
              <a:rPr lang="en-US" dirty="0" smtClean="0"/>
              <a:t>. </a:t>
            </a:r>
          </a:p>
          <a:p>
            <a:pPr lvl="1"/>
            <a:r>
              <a:rPr lang="en-US" dirty="0" smtClean="0"/>
              <a:t>Thus </a:t>
            </a:r>
            <a:r>
              <a:rPr lang="en-US" dirty="0"/>
              <a:t>we can apply a better quadrature to the integral. </a:t>
            </a:r>
            <a:endParaRPr lang="en-US" dirty="0" smtClean="0"/>
          </a:p>
          <a:p>
            <a:pPr lvl="1"/>
            <a:r>
              <a:rPr lang="en-US" dirty="0" smtClean="0"/>
              <a:t>For</a:t>
            </a:r>
            <a:r>
              <a:rPr lang="en-US" dirty="0"/>
              <a:t> </a:t>
            </a:r>
            <a:r>
              <a:rPr lang="en-US" dirty="0" smtClean="0"/>
              <a:t>example</a:t>
            </a:r>
            <a:r>
              <a:rPr lang="en-US" dirty="0"/>
              <a:t>, </a:t>
            </a:r>
            <a:r>
              <a:rPr lang="en-US" dirty="0" smtClean="0"/>
              <a:t>if we </a:t>
            </a:r>
            <a:r>
              <a:rPr lang="en-US" dirty="0"/>
              <a:t>take </a:t>
            </a:r>
            <a:r>
              <a:rPr lang="en-US" i="1" dirty="0"/>
              <a:t>j </a:t>
            </a:r>
            <a:r>
              <a:rPr lang="en-US" dirty="0"/>
              <a:t>= </a:t>
            </a:r>
            <a:r>
              <a:rPr lang="en-US" dirty="0" smtClean="0"/>
              <a:t>2, and </a:t>
            </a:r>
            <a:r>
              <a:rPr lang="en-US" dirty="0"/>
              <a:t>then use the linear interpolation </a:t>
            </a:r>
            <a:r>
              <a:rPr lang="en-US" dirty="0" smtClean="0"/>
              <a:t>scheme to </a:t>
            </a:r>
            <a:r>
              <a:rPr lang="en-US" dirty="0"/>
              <a:t>approximate </a:t>
            </a:r>
            <a:r>
              <a:rPr lang="en-US" i="1" dirty="0"/>
              <a:t>g</a:t>
            </a:r>
            <a:r>
              <a:rPr lang="en-US" dirty="0"/>
              <a:t>(</a:t>
            </a:r>
            <a:r>
              <a:rPr lang="en-US" i="1" dirty="0"/>
              <a:t>y, t</a:t>
            </a:r>
            <a:r>
              <a:rPr lang="en-US" dirty="0"/>
              <a:t>) in the integral from </a:t>
            </a:r>
            <a:r>
              <a:rPr lang="en-US" i="1" dirty="0" err="1" smtClean="0"/>
              <a:t>g</a:t>
            </a:r>
            <a:r>
              <a:rPr lang="en-US" i="1" baseline="-25000" dirty="0" err="1" smtClean="0"/>
              <a:t>i</a:t>
            </a:r>
            <a:r>
              <a:rPr lang="en-US" i="1" dirty="0" smtClean="0"/>
              <a:t> </a:t>
            </a:r>
            <a:r>
              <a:rPr lang="en-US" dirty="0"/>
              <a:t>and </a:t>
            </a:r>
            <a:r>
              <a:rPr lang="en-US" i="1" dirty="0" smtClean="0"/>
              <a:t>g</a:t>
            </a:r>
            <a:r>
              <a:rPr lang="en-US" i="1" baseline="-25000" dirty="0" smtClean="0"/>
              <a:t>i</a:t>
            </a:r>
            <a:r>
              <a:rPr lang="en-US" baseline="-25000" dirty="0" smtClean="0"/>
              <a:t>+1</a:t>
            </a:r>
            <a:r>
              <a:rPr lang="en-US" dirty="0"/>
              <a:t>,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60" t="76230" r="32948" b="18442"/>
          <a:stretch/>
        </p:blipFill>
        <p:spPr bwMode="auto">
          <a:xfrm>
            <a:off x="1331640" y="4891555"/>
            <a:ext cx="6888578" cy="101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952" t="53125" r="47323" b="42113"/>
          <a:stretch/>
        </p:blipFill>
        <p:spPr bwMode="auto">
          <a:xfrm>
            <a:off x="1619672" y="5809761"/>
            <a:ext cx="5915925" cy="107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257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404664"/>
            <a:ext cx="8229600" cy="5904656"/>
          </a:xfrm>
        </p:spPr>
        <p:txBody>
          <a:bodyPr>
            <a:normAutofit fontScale="92500" lnSpcReduction="10000"/>
          </a:bodyPr>
          <a:lstStyle/>
          <a:p>
            <a:r>
              <a:rPr lang="en-US" dirty="0" smtClean="0"/>
              <a:t>One order of magnitude better than Euler.</a:t>
            </a:r>
          </a:p>
          <a:p>
            <a:r>
              <a:rPr lang="en-US" dirty="0"/>
              <a:t>need the values of the first two points in order to start this </a:t>
            </a:r>
            <a:r>
              <a:rPr lang="en-US" dirty="0" smtClean="0"/>
              <a:t>algorithm.</a:t>
            </a:r>
          </a:p>
          <a:p>
            <a:r>
              <a:rPr lang="en-US" dirty="0"/>
              <a:t>can be obtained by the Taylor expansion around the </a:t>
            </a:r>
            <a:r>
              <a:rPr lang="en-US" dirty="0" smtClean="0"/>
              <a:t>initial point </a:t>
            </a:r>
            <a:r>
              <a:rPr lang="en-US" dirty="0"/>
              <a:t>at </a:t>
            </a:r>
            <a:r>
              <a:rPr lang="en-US" i="1" dirty="0"/>
              <a:t>t </a:t>
            </a:r>
            <a:r>
              <a:rPr lang="en-US" dirty="0"/>
              <a:t>= 0</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Can we include more points and achieve higher accuracies?</a:t>
            </a:r>
          </a:p>
          <a:p>
            <a:endParaRPr lang="en-US" dirty="0"/>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2710" t="65823" r="41856" b="19097"/>
          <a:stretch/>
        </p:blipFill>
        <p:spPr bwMode="auto">
          <a:xfrm>
            <a:off x="1245118" y="3212976"/>
            <a:ext cx="6248538" cy="2082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5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76672"/>
            <a:ext cx="4752528" cy="333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903" y="4293096"/>
            <a:ext cx="430639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242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can always include more points in the integral </a:t>
            </a:r>
            <a:r>
              <a:rPr lang="en-US" dirty="0" smtClean="0"/>
              <a:t>to</a:t>
            </a:r>
            <a:r>
              <a:rPr lang="en-US" dirty="0"/>
              <a:t> </a:t>
            </a:r>
            <a:r>
              <a:rPr lang="en-US" dirty="0" smtClean="0"/>
              <a:t>obtain a higher accuracy</a:t>
            </a:r>
          </a:p>
          <a:p>
            <a:pPr lvl="1"/>
            <a:r>
              <a:rPr lang="en-US" dirty="0" smtClean="0"/>
              <a:t>we </a:t>
            </a:r>
            <a:r>
              <a:rPr lang="en-US" dirty="0"/>
              <a:t>will need the </a:t>
            </a:r>
            <a:r>
              <a:rPr lang="en-US" dirty="0" smtClean="0"/>
              <a:t>values of </a:t>
            </a:r>
            <a:r>
              <a:rPr lang="en-US" dirty="0"/>
              <a:t>more points </a:t>
            </a:r>
            <a:r>
              <a:rPr lang="en-US" dirty="0" smtClean="0"/>
              <a:t>to </a:t>
            </a:r>
            <a:r>
              <a:rPr lang="en-US" dirty="0"/>
              <a:t>start the </a:t>
            </a:r>
            <a:r>
              <a:rPr lang="en-US" dirty="0" smtClean="0"/>
              <a:t>algorithm!</a:t>
            </a:r>
          </a:p>
          <a:p>
            <a:pPr lvl="1"/>
            <a:r>
              <a:rPr lang="en-US" dirty="0" smtClean="0"/>
              <a:t>impractical </a:t>
            </a:r>
            <a:r>
              <a:rPr lang="en-US" dirty="0"/>
              <a:t>if </a:t>
            </a:r>
            <a:r>
              <a:rPr lang="en-US" dirty="0" smtClean="0"/>
              <a:t>we need </a:t>
            </a:r>
            <a:r>
              <a:rPr lang="en-US" dirty="0"/>
              <a:t>more than two points in order to start the </a:t>
            </a:r>
            <a:r>
              <a:rPr lang="en-US" dirty="0" smtClean="0"/>
              <a:t>algorithm.</a:t>
            </a:r>
          </a:p>
          <a:p>
            <a:pPr lvl="1"/>
            <a:r>
              <a:rPr lang="en-US" dirty="0" smtClean="0"/>
              <a:t>the errors accumulated </a:t>
            </a:r>
            <a:r>
              <a:rPr lang="en-US" dirty="0"/>
              <a:t>from the approximations of the first few points will eliminate </a:t>
            </a:r>
            <a:r>
              <a:rPr lang="en-US" dirty="0" smtClean="0"/>
              <a:t>the apparently </a:t>
            </a:r>
            <a:r>
              <a:rPr lang="en-US" dirty="0"/>
              <a:t>high accuracy of the </a:t>
            </a:r>
            <a:r>
              <a:rPr lang="en-US" dirty="0" smtClean="0"/>
              <a:t>algorithm!</a:t>
            </a:r>
            <a:endParaRPr lang="en-US" dirty="0"/>
          </a:p>
        </p:txBody>
      </p:sp>
    </p:spTree>
    <p:extLst>
      <p:ext uri="{BB962C8B-B14F-4D97-AF65-F5344CB8AC3E}">
        <p14:creationId xmlns:p14="http://schemas.microsoft.com/office/powerpoint/2010/main" val="3510161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can make the accuracy even higher by using a better quadrature</a:t>
            </a:r>
            <a:r>
              <a:rPr lang="en-US" dirty="0" smtClean="0"/>
              <a:t>.</a:t>
            </a:r>
          </a:p>
          <a:p>
            <a:r>
              <a:rPr lang="en-US" dirty="0" smtClean="0"/>
              <a:t> For example</a:t>
            </a:r>
            <a:r>
              <a:rPr lang="en-US" dirty="0"/>
              <a:t>, we can take </a:t>
            </a:r>
            <a:r>
              <a:rPr lang="en-US" i="1" dirty="0"/>
              <a:t>j </a:t>
            </a:r>
            <a:r>
              <a:rPr lang="en-US" dirty="0"/>
              <a:t>= 2 </a:t>
            </a:r>
            <a:r>
              <a:rPr lang="en-US" dirty="0" smtClean="0"/>
              <a:t>and </a:t>
            </a:r>
            <a:r>
              <a:rPr lang="en-US" dirty="0"/>
              <a:t>apply the Simpson </a:t>
            </a:r>
            <a:r>
              <a:rPr lang="en-US" dirty="0" smtClean="0"/>
              <a:t>rule </a:t>
            </a:r>
            <a:r>
              <a:rPr lang="en-US" dirty="0"/>
              <a:t>to the integral</a:t>
            </a:r>
            <a:r>
              <a:rPr lang="en-US" dirty="0" smtClean="0"/>
              <a:t>.</a:t>
            </a:r>
          </a:p>
          <a:p>
            <a:endParaRPr lang="en-US" dirty="0"/>
          </a:p>
          <a:p>
            <a:endParaRPr lang="en-US" dirty="0" smtClean="0"/>
          </a:p>
          <a:p>
            <a:r>
              <a:rPr lang="en-US" dirty="0" smtClean="0"/>
              <a:t>We can use this one as the corrector and the algorithm of O(</a:t>
            </a:r>
            <a:r>
              <a:rPr lang="el-GR" dirty="0" smtClean="0"/>
              <a:t>τ</a:t>
            </a:r>
            <a:r>
              <a:rPr lang="en-US" baseline="30000" dirty="0" smtClean="0"/>
              <a:t>3</a:t>
            </a:r>
            <a:r>
              <a:rPr lang="en-US" dirty="0" smtClean="0"/>
              <a:t>) as the predictor.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32" t="60656" r="46082" b="33812"/>
          <a:stretch/>
        </p:blipFill>
        <p:spPr bwMode="auto">
          <a:xfrm>
            <a:off x="1331640" y="4005064"/>
            <a:ext cx="5268477" cy="83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274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One simple model </a:t>
            </a:r>
            <a:r>
              <a:rPr lang="en-US" dirty="0"/>
              <a:t>a motorcycle jump over a gap</a:t>
            </a:r>
            <a:r>
              <a:rPr lang="en-US" dirty="0" smtClean="0"/>
              <a:t>:</a:t>
            </a:r>
          </a:p>
          <a:p>
            <a:r>
              <a:rPr lang="en-US" dirty="0"/>
              <a:t>The air resistance on a moving object is roughly given by </a:t>
            </a:r>
            <a:r>
              <a:rPr lang="en-US" b="1" dirty="0" err="1" smtClean="0"/>
              <a:t>f</a:t>
            </a:r>
            <a:r>
              <a:rPr lang="en-US" altLang="zh-CN" baseline="-25000" dirty="0" err="1" smtClean="0"/>
              <a:t>r</a:t>
            </a:r>
            <a:r>
              <a:rPr lang="en-US" dirty="0" smtClean="0"/>
              <a:t>=-</a:t>
            </a:r>
            <a:r>
              <a:rPr lang="el-GR" dirty="0" smtClean="0"/>
              <a:t>κ</a:t>
            </a:r>
            <a:r>
              <a:rPr lang="en-US" i="1" dirty="0" err="1" smtClean="0"/>
              <a:t>v</a:t>
            </a:r>
            <a:r>
              <a:rPr lang="en-US" b="1" dirty="0" err="1" smtClean="0"/>
              <a:t>v</a:t>
            </a:r>
            <a:r>
              <a:rPr lang="en-US" b="1" dirty="0" smtClean="0"/>
              <a:t> </a:t>
            </a:r>
            <a:r>
              <a:rPr lang="en-US" dirty="0"/>
              <a:t>= −</a:t>
            </a:r>
            <a:r>
              <a:rPr lang="en-US" i="1" dirty="0" err="1" smtClean="0"/>
              <a:t>cA</a:t>
            </a:r>
            <a:r>
              <a:rPr lang="el-GR" i="1" dirty="0" smtClean="0"/>
              <a:t>ρ</a:t>
            </a:r>
            <a:r>
              <a:rPr lang="en-US" i="1" dirty="0" err="1" smtClean="0"/>
              <a:t>v</a:t>
            </a:r>
            <a:r>
              <a:rPr lang="en-US" b="1" dirty="0" err="1" smtClean="0"/>
              <a:t>v</a:t>
            </a:r>
            <a:r>
              <a:rPr lang="en-US" dirty="0"/>
              <a:t>, where </a:t>
            </a:r>
            <a:r>
              <a:rPr lang="en-US" i="1" dirty="0"/>
              <a:t>A </a:t>
            </a:r>
            <a:r>
              <a:rPr lang="en-US" dirty="0"/>
              <a:t>is cross section of the moving object, </a:t>
            </a:r>
            <a:r>
              <a:rPr lang="el-GR" i="1" dirty="0"/>
              <a:t>ρ </a:t>
            </a:r>
            <a:r>
              <a:rPr lang="en-US" dirty="0" smtClean="0"/>
              <a:t>is </a:t>
            </a:r>
            <a:r>
              <a:rPr lang="en-US" dirty="0"/>
              <a:t>the </a:t>
            </a:r>
            <a:r>
              <a:rPr lang="en-US" dirty="0" smtClean="0"/>
              <a:t>density of </a:t>
            </a:r>
            <a:r>
              <a:rPr lang="en-US" dirty="0"/>
              <a:t>the air, and </a:t>
            </a:r>
            <a:r>
              <a:rPr lang="en-US" i="1" dirty="0"/>
              <a:t>c </a:t>
            </a:r>
            <a:r>
              <a:rPr lang="en-US" dirty="0"/>
              <a:t>is a coefficient that accounts for all the other factors on the order</a:t>
            </a:r>
          </a:p>
          <a:p>
            <a:pPr marL="0" indent="0">
              <a:buNone/>
            </a:pPr>
            <a:r>
              <a:rPr lang="en-US" dirty="0" smtClean="0"/>
              <a:t>    of </a:t>
            </a:r>
            <a:r>
              <a:rPr lang="en-US" dirty="0"/>
              <a:t>1.</a:t>
            </a:r>
            <a:endParaRPr lang="en-US" dirty="0" smtClean="0"/>
          </a:p>
          <a:p>
            <a:endParaRPr lang="en-US" dirty="0"/>
          </a:p>
        </p:txBody>
      </p:sp>
    </p:spTree>
    <p:extLst>
      <p:ext uri="{BB962C8B-B14F-4D97-AF65-F5344CB8AC3E}">
        <p14:creationId xmlns:p14="http://schemas.microsoft.com/office/powerpoint/2010/main" val="1451344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250" t="65164" r="47003" b="12295"/>
          <a:stretch/>
        </p:blipFill>
        <p:spPr bwMode="auto">
          <a:xfrm>
            <a:off x="1835696" y="1730035"/>
            <a:ext cx="5491827" cy="471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688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Assuming that we have the first point given, that is, </a:t>
            </a:r>
            <a:r>
              <a:rPr lang="en-US" b="1" dirty="0" smtClean="0"/>
              <a:t>r</a:t>
            </a:r>
            <a:r>
              <a:rPr lang="en-US" baseline="-25000" dirty="0" smtClean="0"/>
              <a:t>0</a:t>
            </a:r>
            <a:r>
              <a:rPr lang="en-US" dirty="0" smtClean="0"/>
              <a:t> </a:t>
            </a:r>
            <a:r>
              <a:rPr lang="en-US" dirty="0"/>
              <a:t>and </a:t>
            </a:r>
            <a:r>
              <a:rPr lang="en-US" b="1" dirty="0" smtClean="0"/>
              <a:t>v</a:t>
            </a:r>
            <a:r>
              <a:rPr lang="en-US" baseline="-25000" dirty="0" smtClean="0"/>
              <a:t>0</a:t>
            </a:r>
            <a:r>
              <a:rPr lang="en-US" dirty="0" smtClean="0"/>
              <a:t> </a:t>
            </a:r>
            <a:r>
              <a:rPr lang="en-US" dirty="0"/>
              <a:t>at </a:t>
            </a:r>
            <a:r>
              <a:rPr lang="en-US" i="1" dirty="0"/>
              <a:t>t </a:t>
            </a:r>
            <a:r>
              <a:rPr lang="en-US" dirty="0"/>
              <a:t>= 0,</a:t>
            </a:r>
          </a:p>
          <a:p>
            <a:r>
              <a:rPr lang="en-US" dirty="0"/>
              <a:t>the next point is then obtained from the Taylor expansions and the equation </a:t>
            </a:r>
            <a:r>
              <a:rPr lang="en-US" dirty="0" smtClean="0"/>
              <a:t>set with</a:t>
            </a:r>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988" t="65823" r="35164" b="14534"/>
          <a:stretch/>
        </p:blipFill>
        <p:spPr bwMode="auto">
          <a:xfrm>
            <a:off x="1907704" y="3861048"/>
            <a:ext cx="4522688" cy="279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839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995" y="197346"/>
            <a:ext cx="4572000" cy="6463308"/>
          </a:xfrm>
          <a:prstGeom prst="rect">
            <a:avLst/>
          </a:prstGeom>
        </p:spPr>
        <p:txBody>
          <a:bodyPr>
            <a:spAutoFit/>
          </a:bodyPr>
          <a:lstStyle/>
          <a:p>
            <a:r>
              <a:rPr lang="en-US" b="1" dirty="0"/>
              <a:t>// An example of modeling a motorcycle jump with the</a:t>
            </a:r>
          </a:p>
          <a:p>
            <a:r>
              <a:rPr lang="en-US" b="1" dirty="0"/>
              <a:t>// two-point predictor-corrector scheme.</a:t>
            </a:r>
          </a:p>
          <a:p>
            <a:r>
              <a:rPr lang="en-US" b="1" dirty="0"/>
              <a:t>import </a:t>
            </a:r>
            <a:r>
              <a:rPr lang="en-US" b="1" dirty="0" err="1"/>
              <a:t>java.lang</a:t>
            </a:r>
            <a:r>
              <a:rPr lang="en-US" b="1" dirty="0"/>
              <a:t>.*;</a:t>
            </a:r>
          </a:p>
          <a:p>
            <a:r>
              <a:rPr lang="en-US" b="1" dirty="0"/>
              <a:t>public class Jump {</a:t>
            </a:r>
          </a:p>
          <a:p>
            <a:r>
              <a:rPr lang="en-US" b="1" dirty="0"/>
              <a:t>static final </a:t>
            </a:r>
            <a:r>
              <a:rPr lang="en-US" b="1" dirty="0" err="1"/>
              <a:t>int</a:t>
            </a:r>
            <a:r>
              <a:rPr lang="en-US" b="1" dirty="0"/>
              <a:t> n = 100, j = 2;</a:t>
            </a:r>
          </a:p>
          <a:p>
            <a:r>
              <a:rPr lang="en-US" b="1" dirty="0"/>
              <a:t>public static void main(String </a:t>
            </a:r>
            <a:r>
              <a:rPr lang="en-US" b="1" dirty="0" err="1"/>
              <a:t>argv</a:t>
            </a:r>
            <a:r>
              <a:rPr lang="en-US" b="1" dirty="0"/>
              <a:t>[]) {</a:t>
            </a:r>
          </a:p>
          <a:p>
            <a:r>
              <a:rPr lang="en-US" b="1" dirty="0"/>
              <a:t>double x[] = new double[n+1];</a:t>
            </a:r>
          </a:p>
          <a:p>
            <a:r>
              <a:rPr lang="en-US" b="1" dirty="0"/>
              <a:t>double y[] = new double[n+1];</a:t>
            </a:r>
          </a:p>
          <a:p>
            <a:r>
              <a:rPr lang="en-US" b="1" dirty="0"/>
              <a:t>double </a:t>
            </a:r>
            <a:r>
              <a:rPr lang="en-US" b="1" dirty="0" err="1"/>
              <a:t>vx</a:t>
            </a:r>
            <a:r>
              <a:rPr lang="en-US" b="1" dirty="0"/>
              <a:t>[] = new double[n+1];</a:t>
            </a:r>
          </a:p>
          <a:p>
            <a:r>
              <a:rPr lang="en-US" b="1" dirty="0"/>
              <a:t>double </a:t>
            </a:r>
            <a:r>
              <a:rPr lang="en-US" b="1" dirty="0" err="1"/>
              <a:t>vy</a:t>
            </a:r>
            <a:r>
              <a:rPr lang="en-US" b="1" dirty="0"/>
              <a:t>[] = new double[n+1];</a:t>
            </a:r>
          </a:p>
          <a:p>
            <a:r>
              <a:rPr lang="en-US" b="1" dirty="0"/>
              <a:t>double ax[] = new double[n+1];</a:t>
            </a:r>
          </a:p>
          <a:p>
            <a:r>
              <a:rPr lang="en-US" b="1" dirty="0"/>
              <a:t>double ay[] = new double[n+1];</a:t>
            </a:r>
          </a:p>
          <a:p>
            <a:r>
              <a:rPr lang="en-US" b="1" dirty="0"/>
              <a:t>// Assign all the constants involved</a:t>
            </a:r>
          </a:p>
          <a:p>
            <a:r>
              <a:rPr lang="en-US" b="1" dirty="0"/>
              <a:t>double g = 9.80;</a:t>
            </a:r>
          </a:p>
          <a:p>
            <a:r>
              <a:rPr lang="en-US" b="1" dirty="0"/>
              <a:t>double angle = 42.5*</a:t>
            </a:r>
            <a:r>
              <a:rPr lang="en-US" b="1" dirty="0" err="1"/>
              <a:t>Math.PI</a:t>
            </a:r>
            <a:r>
              <a:rPr lang="en-US" b="1" dirty="0"/>
              <a:t>/180;</a:t>
            </a:r>
          </a:p>
          <a:p>
            <a:r>
              <a:rPr lang="en-US" b="1" dirty="0"/>
              <a:t>double speed = 67;</a:t>
            </a:r>
          </a:p>
          <a:p>
            <a:r>
              <a:rPr lang="en-US" b="1" dirty="0"/>
              <a:t>double mass = 250;</a:t>
            </a:r>
          </a:p>
          <a:p>
            <a:r>
              <a:rPr lang="en-US" b="1" dirty="0"/>
              <a:t>double area = 0.93;</a:t>
            </a:r>
          </a:p>
          <a:p>
            <a:r>
              <a:rPr lang="en-US" b="1" dirty="0"/>
              <a:t>double density = 1.2;</a:t>
            </a:r>
          </a:p>
          <a:p>
            <a:r>
              <a:rPr lang="en-US" b="1" dirty="0"/>
              <a:t>double k = area*density/(2*mass);</a:t>
            </a:r>
          </a:p>
          <a:p>
            <a:r>
              <a:rPr lang="en-US" b="1" dirty="0"/>
              <a:t>double </a:t>
            </a:r>
            <a:r>
              <a:rPr lang="en-US" b="1" dirty="0" err="1"/>
              <a:t>dt</a:t>
            </a:r>
            <a:r>
              <a:rPr lang="en-US" b="1" dirty="0"/>
              <a:t> = 2*speed*</a:t>
            </a:r>
            <a:r>
              <a:rPr lang="en-US" b="1" dirty="0" err="1"/>
              <a:t>Math.sin</a:t>
            </a:r>
            <a:r>
              <a:rPr lang="en-US" b="1" dirty="0"/>
              <a:t>(angle)/(g*n);</a:t>
            </a:r>
          </a:p>
          <a:p>
            <a:r>
              <a:rPr lang="en-US" b="1" dirty="0"/>
              <a:t>double d = </a:t>
            </a:r>
            <a:r>
              <a:rPr lang="en-US" b="1" dirty="0" err="1"/>
              <a:t>dt</a:t>
            </a:r>
            <a:r>
              <a:rPr lang="en-US" b="1" dirty="0"/>
              <a:t>*</a:t>
            </a:r>
            <a:r>
              <a:rPr lang="en-US" b="1" dirty="0" err="1"/>
              <a:t>dt</a:t>
            </a:r>
            <a:r>
              <a:rPr lang="en-US" b="1" dirty="0"/>
              <a:t>/2;</a:t>
            </a:r>
            <a:endParaRPr lang="en-US" dirty="0"/>
          </a:p>
        </p:txBody>
      </p:sp>
      <p:sp>
        <p:nvSpPr>
          <p:cNvPr id="5" name="矩形 4"/>
          <p:cNvSpPr/>
          <p:nvPr/>
        </p:nvSpPr>
        <p:spPr>
          <a:xfrm>
            <a:off x="4654444" y="174018"/>
            <a:ext cx="4572000" cy="6740307"/>
          </a:xfrm>
          <a:prstGeom prst="rect">
            <a:avLst/>
          </a:prstGeom>
        </p:spPr>
        <p:txBody>
          <a:bodyPr>
            <a:spAutoFit/>
          </a:bodyPr>
          <a:lstStyle/>
          <a:p>
            <a:r>
              <a:rPr lang="en-US" b="1" dirty="0"/>
              <a:t>// Assign the quantities for the first two points</a:t>
            </a:r>
          </a:p>
          <a:p>
            <a:r>
              <a:rPr lang="en-US" b="1" dirty="0"/>
              <a:t>x[0] = y[0] = 0;</a:t>
            </a:r>
          </a:p>
          <a:p>
            <a:r>
              <a:rPr lang="en-US" b="1" dirty="0" err="1"/>
              <a:t>vx</a:t>
            </a:r>
            <a:r>
              <a:rPr lang="en-US" b="1" dirty="0"/>
              <a:t>[0] = speed*</a:t>
            </a:r>
            <a:r>
              <a:rPr lang="en-US" b="1" dirty="0" err="1"/>
              <a:t>Math.cos</a:t>
            </a:r>
            <a:r>
              <a:rPr lang="en-US" b="1" dirty="0"/>
              <a:t>(angle);</a:t>
            </a:r>
          </a:p>
          <a:p>
            <a:r>
              <a:rPr lang="en-US" b="1" dirty="0" err="1"/>
              <a:t>vy</a:t>
            </a:r>
            <a:r>
              <a:rPr lang="en-US" b="1" dirty="0"/>
              <a:t>[0] = speed*</a:t>
            </a:r>
            <a:r>
              <a:rPr lang="en-US" b="1" dirty="0" err="1"/>
              <a:t>Math.sin</a:t>
            </a:r>
            <a:r>
              <a:rPr lang="en-US" b="1" dirty="0"/>
              <a:t>(angle);</a:t>
            </a:r>
          </a:p>
          <a:p>
            <a:r>
              <a:rPr lang="fr-FR" b="1" dirty="0"/>
              <a:t>double v = </a:t>
            </a:r>
            <a:r>
              <a:rPr lang="fr-FR" b="1" dirty="0" err="1"/>
              <a:t>Math.sqrt</a:t>
            </a:r>
            <a:r>
              <a:rPr lang="fr-FR" b="1" dirty="0"/>
              <a:t>(vx[0]*vx[0]+</a:t>
            </a:r>
            <a:r>
              <a:rPr lang="fr-FR" b="1" dirty="0" err="1"/>
              <a:t>vy</a:t>
            </a:r>
            <a:r>
              <a:rPr lang="fr-FR" b="1" dirty="0"/>
              <a:t>[0]*</a:t>
            </a:r>
            <a:r>
              <a:rPr lang="fr-FR" b="1" dirty="0" err="1"/>
              <a:t>vy</a:t>
            </a:r>
            <a:r>
              <a:rPr lang="fr-FR" b="1" dirty="0"/>
              <a:t>[0]);</a:t>
            </a:r>
          </a:p>
          <a:p>
            <a:r>
              <a:rPr lang="en-US" b="1" dirty="0"/>
              <a:t>ax[0] = -k*v*</a:t>
            </a:r>
            <a:r>
              <a:rPr lang="en-US" b="1" dirty="0" err="1"/>
              <a:t>vx</a:t>
            </a:r>
            <a:r>
              <a:rPr lang="en-US" b="1" dirty="0"/>
              <a:t>[0];</a:t>
            </a:r>
          </a:p>
          <a:p>
            <a:r>
              <a:rPr lang="en-US" b="1" dirty="0"/>
              <a:t>ay[0] = -g-k*v*</a:t>
            </a:r>
            <a:r>
              <a:rPr lang="en-US" b="1" dirty="0" err="1"/>
              <a:t>vy</a:t>
            </a:r>
            <a:r>
              <a:rPr lang="en-US" b="1" dirty="0"/>
              <a:t>[0];</a:t>
            </a:r>
          </a:p>
          <a:p>
            <a:r>
              <a:rPr lang="fr-FR" b="1" dirty="0"/>
              <a:t>double p = vx[0]*</a:t>
            </a:r>
            <a:r>
              <a:rPr lang="fr-FR" b="1" dirty="0" err="1"/>
              <a:t>ax</a:t>
            </a:r>
            <a:r>
              <a:rPr lang="fr-FR" b="1" dirty="0"/>
              <a:t>[0]+</a:t>
            </a:r>
            <a:r>
              <a:rPr lang="fr-FR" b="1" dirty="0" err="1"/>
              <a:t>vy</a:t>
            </a:r>
            <a:r>
              <a:rPr lang="fr-FR" b="1" dirty="0"/>
              <a:t>[0]*ay[0];</a:t>
            </a:r>
          </a:p>
          <a:p>
            <a:r>
              <a:rPr lang="en-US" b="1" dirty="0"/>
              <a:t>x[1] = x[0]+</a:t>
            </a:r>
            <a:r>
              <a:rPr lang="en-US" b="1" dirty="0" err="1"/>
              <a:t>dt</a:t>
            </a:r>
            <a:r>
              <a:rPr lang="en-US" b="1" dirty="0"/>
              <a:t>*</a:t>
            </a:r>
            <a:r>
              <a:rPr lang="en-US" b="1" dirty="0" err="1"/>
              <a:t>vx</a:t>
            </a:r>
            <a:r>
              <a:rPr lang="en-US" b="1" dirty="0"/>
              <a:t>[0]+d*ax[0];</a:t>
            </a:r>
          </a:p>
          <a:p>
            <a:r>
              <a:rPr lang="en-US" b="1" dirty="0"/>
              <a:t>y[1] = y[0]+</a:t>
            </a:r>
            <a:r>
              <a:rPr lang="en-US" b="1" dirty="0" err="1"/>
              <a:t>dt</a:t>
            </a:r>
            <a:r>
              <a:rPr lang="en-US" b="1" dirty="0"/>
              <a:t>*</a:t>
            </a:r>
            <a:r>
              <a:rPr lang="en-US" b="1" dirty="0" err="1"/>
              <a:t>vy</a:t>
            </a:r>
            <a:r>
              <a:rPr lang="en-US" b="1" dirty="0"/>
              <a:t>[0]+d*ay[0];</a:t>
            </a:r>
          </a:p>
          <a:p>
            <a:r>
              <a:rPr lang="en-US" b="1" dirty="0" err="1"/>
              <a:t>vx</a:t>
            </a:r>
            <a:r>
              <a:rPr lang="en-US" b="1" dirty="0"/>
              <a:t>[1] = </a:t>
            </a:r>
            <a:r>
              <a:rPr lang="en-US" b="1" dirty="0" err="1"/>
              <a:t>vx</a:t>
            </a:r>
            <a:r>
              <a:rPr lang="en-US" b="1" dirty="0"/>
              <a:t>[0]+</a:t>
            </a:r>
            <a:r>
              <a:rPr lang="en-US" b="1" dirty="0" err="1"/>
              <a:t>dt</a:t>
            </a:r>
            <a:r>
              <a:rPr lang="en-US" b="1" dirty="0"/>
              <a:t>*ax[0]-d*k*(v*ax[0]+p*</a:t>
            </a:r>
            <a:r>
              <a:rPr lang="en-US" b="1" dirty="0" err="1"/>
              <a:t>vx</a:t>
            </a:r>
            <a:r>
              <a:rPr lang="en-US" b="1" dirty="0"/>
              <a:t>[0]/v);</a:t>
            </a:r>
          </a:p>
          <a:p>
            <a:r>
              <a:rPr lang="en-US" b="1" dirty="0" err="1"/>
              <a:t>vy</a:t>
            </a:r>
            <a:r>
              <a:rPr lang="en-US" b="1" dirty="0"/>
              <a:t>[1] = </a:t>
            </a:r>
            <a:r>
              <a:rPr lang="en-US" b="1" dirty="0" err="1"/>
              <a:t>vy</a:t>
            </a:r>
            <a:r>
              <a:rPr lang="en-US" b="1" dirty="0"/>
              <a:t>[0]+</a:t>
            </a:r>
            <a:r>
              <a:rPr lang="en-US" b="1" dirty="0" err="1"/>
              <a:t>dt</a:t>
            </a:r>
            <a:r>
              <a:rPr lang="en-US" b="1" dirty="0"/>
              <a:t>*ay[0]-d*k*(v*ay[0]+p*</a:t>
            </a:r>
            <a:r>
              <a:rPr lang="en-US" b="1" dirty="0" err="1"/>
              <a:t>vy</a:t>
            </a:r>
            <a:r>
              <a:rPr lang="en-US" b="1" dirty="0"/>
              <a:t>[0]/v</a:t>
            </a:r>
            <a:r>
              <a:rPr lang="en-US" b="1" dirty="0" smtClean="0"/>
              <a:t>);</a:t>
            </a:r>
          </a:p>
          <a:p>
            <a:r>
              <a:rPr lang="en-US" b="1" dirty="0"/>
              <a:t>v = </a:t>
            </a:r>
            <a:r>
              <a:rPr lang="en-US" b="1" dirty="0" err="1"/>
              <a:t>Math.sqrt</a:t>
            </a:r>
            <a:r>
              <a:rPr lang="en-US" b="1" dirty="0"/>
              <a:t>(</a:t>
            </a:r>
            <a:r>
              <a:rPr lang="en-US" b="1" dirty="0" err="1"/>
              <a:t>vx</a:t>
            </a:r>
            <a:r>
              <a:rPr lang="en-US" b="1" dirty="0"/>
              <a:t>[1]*</a:t>
            </a:r>
            <a:r>
              <a:rPr lang="en-US" b="1" dirty="0" err="1"/>
              <a:t>vx</a:t>
            </a:r>
            <a:r>
              <a:rPr lang="en-US" b="1" dirty="0"/>
              <a:t>[1]+</a:t>
            </a:r>
            <a:r>
              <a:rPr lang="en-US" b="1" dirty="0" err="1"/>
              <a:t>vy</a:t>
            </a:r>
            <a:r>
              <a:rPr lang="en-US" b="1" dirty="0"/>
              <a:t>[1]*</a:t>
            </a:r>
            <a:r>
              <a:rPr lang="en-US" b="1" dirty="0" err="1"/>
              <a:t>vy</a:t>
            </a:r>
            <a:r>
              <a:rPr lang="en-US" b="1" dirty="0"/>
              <a:t>[1]);</a:t>
            </a:r>
          </a:p>
          <a:p>
            <a:r>
              <a:rPr lang="en-US" b="1" dirty="0"/>
              <a:t>ax[1] = -k*v*</a:t>
            </a:r>
            <a:r>
              <a:rPr lang="en-US" b="1" dirty="0" err="1"/>
              <a:t>vx</a:t>
            </a:r>
            <a:r>
              <a:rPr lang="en-US" b="1" dirty="0"/>
              <a:t>[1];</a:t>
            </a:r>
          </a:p>
          <a:p>
            <a:r>
              <a:rPr lang="en-US" b="1" dirty="0"/>
              <a:t>ay[1] = -g-k*v*</a:t>
            </a:r>
            <a:r>
              <a:rPr lang="en-US" b="1" dirty="0" err="1"/>
              <a:t>vy</a:t>
            </a:r>
            <a:r>
              <a:rPr lang="en-US" b="1" dirty="0"/>
              <a:t>[1];</a:t>
            </a:r>
          </a:p>
          <a:p>
            <a:r>
              <a:rPr lang="en-US" b="1" dirty="0"/>
              <a:t>// Calculate other position and velocity recursively</a:t>
            </a:r>
          </a:p>
          <a:p>
            <a:r>
              <a:rPr lang="en-US" b="1" dirty="0"/>
              <a:t>double d2 = 2*</a:t>
            </a:r>
            <a:r>
              <a:rPr lang="en-US" b="1" dirty="0" err="1"/>
              <a:t>dt</a:t>
            </a:r>
            <a:r>
              <a:rPr lang="en-US" b="1" dirty="0"/>
              <a:t>;</a:t>
            </a:r>
          </a:p>
          <a:p>
            <a:r>
              <a:rPr lang="en-US" b="1" dirty="0"/>
              <a:t>double d3 = </a:t>
            </a:r>
            <a:r>
              <a:rPr lang="en-US" b="1" dirty="0" err="1"/>
              <a:t>dt</a:t>
            </a:r>
            <a:r>
              <a:rPr lang="en-US" b="1" dirty="0"/>
              <a:t>/3;</a:t>
            </a:r>
          </a:p>
          <a:p>
            <a:r>
              <a:rPr lang="nn-NO" b="1" dirty="0"/>
              <a:t>for (int i=0; i&lt;n-1; ++i) {</a:t>
            </a:r>
            <a:endParaRPr lang="en-US" dirty="0"/>
          </a:p>
        </p:txBody>
      </p:sp>
    </p:spTree>
    <p:extLst>
      <p:ext uri="{BB962C8B-B14F-4D97-AF65-F5344CB8AC3E}">
        <p14:creationId xmlns:p14="http://schemas.microsoft.com/office/powerpoint/2010/main" val="1922917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476672"/>
            <a:ext cx="4572000" cy="5632311"/>
          </a:xfrm>
          <a:prstGeom prst="rect">
            <a:avLst/>
          </a:prstGeom>
        </p:spPr>
        <p:txBody>
          <a:bodyPr>
            <a:spAutoFit/>
          </a:bodyPr>
          <a:lstStyle/>
          <a:p>
            <a:r>
              <a:rPr lang="en-US" b="1" dirty="0"/>
              <a:t>// Predict the next position and velocity</a:t>
            </a:r>
          </a:p>
          <a:p>
            <a:r>
              <a:rPr lang="en-US" b="1" dirty="0"/>
              <a:t>x[i+2] = x[</a:t>
            </a:r>
            <a:r>
              <a:rPr lang="en-US" b="1" dirty="0" err="1"/>
              <a:t>i</a:t>
            </a:r>
            <a:r>
              <a:rPr lang="en-US" b="1" dirty="0"/>
              <a:t>]+d2*</a:t>
            </a:r>
            <a:r>
              <a:rPr lang="en-US" b="1" dirty="0" err="1"/>
              <a:t>vx</a:t>
            </a:r>
            <a:r>
              <a:rPr lang="en-US" b="1" dirty="0"/>
              <a:t>[i+1];</a:t>
            </a:r>
          </a:p>
          <a:p>
            <a:r>
              <a:rPr lang="en-US" b="1" dirty="0"/>
              <a:t>y[i+2] = y[</a:t>
            </a:r>
            <a:r>
              <a:rPr lang="en-US" b="1" dirty="0" err="1"/>
              <a:t>i</a:t>
            </a:r>
            <a:r>
              <a:rPr lang="en-US" b="1" dirty="0"/>
              <a:t>]+d2*</a:t>
            </a:r>
            <a:r>
              <a:rPr lang="en-US" b="1" dirty="0" err="1"/>
              <a:t>vy</a:t>
            </a:r>
            <a:r>
              <a:rPr lang="en-US" b="1" dirty="0"/>
              <a:t>[i+1];</a:t>
            </a:r>
          </a:p>
          <a:p>
            <a:r>
              <a:rPr lang="en-US" b="1" dirty="0" err="1"/>
              <a:t>vx</a:t>
            </a:r>
            <a:r>
              <a:rPr lang="en-US" b="1" dirty="0"/>
              <a:t>[i+2] = </a:t>
            </a:r>
            <a:r>
              <a:rPr lang="en-US" b="1" dirty="0" err="1"/>
              <a:t>vx</a:t>
            </a:r>
            <a:r>
              <a:rPr lang="en-US" b="1" dirty="0"/>
              <a:t>[</a:t>
            </a:r>
            <a:r>
              <a:rPr lang="en-US" b="1" dirty="0" err="1"/>
              <a:t>i</a:t>
            </a:r>
            <a:r>
              <a:rPr lang="en-US" b="1" dirty="0"/>
              <a:t>]+d2*ax[i+1];</a:t>
            </a:r>
          </a:p>
          <a:p>
            <a:r>
              <a:rPr lang="en-US" b="1" dirty="0" err="1"/>
              <a:t>vy</a:t>
            </a:r>
            <a:r>
              <a:rPr lang="en-US" b="1" dirty="0"/>
              <a:t>[i+2] = </a:t>
            </a:r>
            <a:r>
              <a:rPr lang="en-US" b="1" dirty="0" err="1"/>
              <a:t>vy</a:t>
            </a:r>
            <a:r>
              <a:rPr lang="en-US" b="1" dirty="0"/>
              <a:t>[</a:t>
            </a:r>
            <a:r>
              <a:rPr lang="en-US" b="1" dirty="0" err="1"/>
              <a:t>i</a:t>
            </a:r>
            <a:r>
              <a:rPr lang="en-US" b="1" dirty="0"/>
              <a:t>]+d2*ay[i+1];</a:t>
            </a:r>
          </a:p>
          <a:p>
            <a:r>
              <a:rPr lang="nn-NO" b="1" dirty="0"/>
              <a:t>v = Math.sqrt(vx[i+2]*vx[i+2]+vy[i+2]*vy[i+2]);</a:t>
            </a:r>
          </a:p>
          <a:p>
            <a:r>
              <a:rPr lang="en-US" b="1" dirty="0"/>
              <a:t>ax[i+2] = -k*v*</a:t>
            </a:r>
            <a:r>
              <a:rPr lang="en-US" b="1" dirty="0" err="1"/>
              <a:t>vx</a:t>
            </a:r>
            <a:r>
              <a:rPr lang="en-US" b="1" dirty="0"/>
              <a:t>[i+2];</a:t>
            </a:r>
          </a:p>
          <a:p>
            <a:r>
              <a:rPr lang="en-US" b="1" dirty="0"/>
              <a:t>ay[i+2] = -g-k*v*</a:t>
            </a:r>
            <a:r>
              <a:rPr lang="en-US" b="1" dirty="0" err="1"/>
              <a:t>vy</a:t>
            </a:r>
            <a:r>
              <a:rPr lang="en-US" b="1" dirty="0"/>
              <a:t>[i+2];</a:t>
            </a:r>
          </a:p>
          <a:p>
            <a:r>
              <a:rPr lang="en-US" b="1" dirty="0"/>
              <a:t>// Correct the new position and velocity</a:t>
            </a:r>
          </a:p>
          <a:p>
            <a:r>
              <a:rPr lang="nn-NO" b="1" dirty="0"/>
              <a:t>x[i+2] = x[i]+d3*(vx[i+2]+4*vx[i+1]+vx[i]);</a:t>
            </a:r>
          </a:p>
          <a:p>
            <a:r>
              <a:rPr lang="nn-NO" b="1" dirty="0"/>
              <a:t>y[i+2] = y[i]+d3*(vy[i+2]+4*vy[i+1]+vy[i]);</a:t>
            </a:r>
          </a:p>
          <a:p>
            <a:r>
              <a:rPr lang="nn-NO" b="1" dirty="0"/>
              <a:t>vx[i+2] = vx[i]+d3*(ax[i+2]+4*ax[i+1]+ax[i]);</a:t>
            </a:r>
          </a:p>
          <a:p>
            <a:r>
              <a:rPr lang="nn-NO" b="1" dirty="0"/>
              <a:t>vy[i+2] = vy[i]+d3*(ay[i+2]+4*ay[i+1]+ay[i]);</a:t>
            </a:r>
          </a:p>
          <a:p>
            <a:r>
              <a:rPr lang="en-US" b="1" dirty="0"/>
              <a:t>}</a:t>
            </a:r>
          </a:p>
          <a:p>
            <a:r>
              <a:rPr lang="en-US" b="1" dirty="0"/>
              <a:t>// Output the result in every j time steps</a:t>
            </a:r>
          </a:p>
          <a:p>
            <a:r>
              <a:rPr lang="nn-NO" b="1" dirty="0"/>
              <a:t>for (int i=0; i&lt;=n; i+=j)</a:t>
            </a:r>
          </a:p>
          <a:p>
            <a:r>
              <a:rPr lang="en-US" b="1" dirty="0" err="1"/>
              <a:t>System.out.println</a:t>
            </a:r>
            <a:r>
              <a:rPr lang="en-US" b="1" dirty="0"/>
              <a:t>(x[</a:t>
            </a:r>
            <a:r>
              <a:rPr lang="en-US" b="1" dirty="0" err="1"/>
              <a:t>i</a:t>
            </a:r>
            <a:r>
              <a:rPr lang="en-US" b="1" dirty="0"/>
              <a:t>] +" " + y[</a:t>
            </a:r>
            <a:r>
              <a:rPr lang="en-US" b="1" dirty="0" err="1"/>
              <a:t>i</a:t>
            </a:r>
            <a:r>
              <a:rPr lang="en-US" b="1" dirty="0"/>
              <a:t>]);</a:t>
            </a:r>
          </a:p>
          <a:p>
            <a:r>
              <a:rPr lang="en-US" b="1" dirty="0"/>
              <a:t>}</a:t>
            </a:r>
          </a:p>
          <a:p>
            <a:r>
              <a:rPr lang="en-US" b="1" dirty="0"/>
              <a:t>}</a:t>
            </a:r>
            <a:endParaRPr lang="en-US" dirty="0"/>
          </a:p>
        </p:txBody>
      </p:sp>
      <p:sp>
        <p:nvSpPr>
          <p:cNvPr id="5" name="矩形 4"/>
          <p:cNvSpPr/>
          <p:nvPr/>
        </p:nvSpPr>
        <p:spPr>
          <a:xfrm>
            <a:off x="4557351" y="1916832"/>
            <a:ext cx="4572000" cy="1477328"/>
          </a:xfrm>
          <a:prstGeom prst="rect">
            <a:avLst/>
          </a:prstGeom>
        </p:spPr>
        <p:txBody>
          <a:bodyPr>
            <a:spAutoFit/>
          </a:bodyPr>
          <a:lstStyle/>
          <a:p>
            <a:r>
              <a:rPr lang="en-US" dirty="0"/>
              <a:t>we have used the cross section </a:t>
            </a:r>
            <a:r>
              <a:rPr lang="en-US" i="1" dirty="0"/>
              <a:t>A </a:t>
            </a:r>
            <a:r>
              <a:rPr lang="en-US" dirty="0"/>
              <a:t>= 0</a:t>
            </a:r>
            <a:r>
              <a:rPr lang="en-US" i="1" dirty="0"/>
              <a:t>.</a:t>
            </a:r>
            <a:r>
              <a:rPr lang="en-US" dirty="0"/>
              <a:t>93 </a:t>
            </a:r>
            <a:r>
              <a:rPr lang="en-US" dirty="0" smtClean="0"/>
              <a:t>m^2</a:t>
            </a:r>
            <a:r>
              <a:rPr lang="en-US" dirty="0"/>
              <a:t>, the </a:t>
            </a:r>
            <a:r>
              <a:rPr lang="en-US" dirty="0" err="1" smtClean="0"/>
              <a:t>takingoff</a:t>
            </a:r>
            <a:r>
              <a:rPr lang="en-US" dirty="0"/>
              <a:t> </a:t>
            </a:r>
            <a:r>
              <a:rPr lang="en-US" dirty="0" smtClean="0"/>
              <a:t>speed </a:t>
            </a:r>
            <a:r>
              <a:rPr lang="en-US" i="1" dirty="0"/>
              <a:t>v</a:t>
            </a:r>
            <a:r>
              <a:rPr lang="en-US" dirty="0"/>
              <a:t>0 = 67 m/s, the air density </a:t>
            </a:r>
            <a:r>
              <a:rPr lang="en-US" i="1" dirty="0"/>
              <a:t> </a:t>
            </a:r>
            <a:r>
              <a:rPr lang="en-US" dirty="0"/>
              <a:t>= 1</a:t>
            </a:r>
            <a:r>
              <a:rPr lang="en-US" i="1" dirty="0"/>
              <a:t>.</a:t>
            </a:r>
            <a:r>
              <a:rPr lang="en-US" dirty="0"/>
              <a:t>2 </a:t>
            </a:r>
            <a:r>
              <a:rPr lang="en-US" dirty="0" smtClean="0"/>
              <a:t>kg/m^3</a:t>
            </a:r>
            <a:r>
              <a:rPr lang="en-US" dirty="0"/>
              <a:t>, the combined mass of the</a:t>
            </a:r>
          </a:p>
          <a:p>
            <a:r>
              <a:rPr lang="en-US" dirty="0"/>
              <a:t>motorcycle and the person 250 kg, and the coefficient </a:t>
            </a:r>
            <a:r>
              <a:rPr lang="en-US" i="1" dirty="0"/>
              <a:t>c </a:t>
            </a:r>
            <a:r>
              <a:rPr lang="en-US" dirty="0"/>
              <a:t>= 1.</a:t>
            </a:r>
          </a:p>
        </p:txBody>
      </p:sp>
    </p:spTree>
    <p:extLst>
      <p:ext uri="{BB962C8B-B14F-4D97-AF65-F5344CB8AC3E}">
        <p14:creationId xmlns:p14="http://schemas.microsoft.com/office/powerpoint/2010/main" val="3629074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23" t="33607" r="25920" b="28074"/>
          <a:stretch/>
        </p:blipFill>
        <p:spPr bwMode="auto">
          <a:xfrm>
            <a:off x="467544" y="1340768"/>
            <a:ext cx="8482669" cy="412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520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
            </a:r>
            <a:br>
              <a:rPr lang="en-US" dirty="0" smtClean="0"/>
            </a:br>
            <a:r>
              <a:rPr lang="en-US" b="1" dirty="0"/>
              <a:t>The </a:t>
            </a:r>
            <a:r>
              <a:rPr lang="en-US" b="1" dirty="0" err="1"/>
              <a:t>Runge</a:t>
            </a:r>
            <a:r>
              <a:rPr lang="en-US" b="1" dirty="0"/>
              <a:t>–</a:t>
            </a:r>
            <a:r>
              <a:rPr lang="en-US" b="1" dirty="0" err="1"/>
              <a:t>Kutta</a:t>
            </a:r>
            <a:r>
              <a:rPr lang="en-US" b="1" dirty="0"/>
              <a:t> method</a:t>
            </a:r>
            <a:endParaRPr lang="en-US" dirty="0"/>
          </a:p>
        </p:txBody>
      </p:sp>
      <p:sp>
        <p:nvSpPr>
          <p:cNvPr id="3" name="内容占位符 2"/>
          <p:cNvSpPr>
            <a:spLocks noGrp="1"/>
          </p:cNvSpPr>
          <p:nvPr>
            <p:ph idx="1"/>
          </p:nvPr>
        </p:nvSpPr>
        <p:spPr/>
        <p:txBody>
          <a:bodyPr/>
          <a:lstStyle/>
          <a:p>
            <a:r>
              <a:rPr lang="en-US" dirty="0"/>
              <a:t>A more practical method that requires </a:t>
            </a:r>
            <a:r>
              <a:rPr lang="en-US" dirty="0" smtClean="0"/>
              <a:t>only the </a:t>
            </a:r>
            <a:r>
              <a:rPr lang="en-US" dirty="0"/>
              <a:t>first point in order to start or to improve the algorithm is the </a:t>
            </a:r>
            <a:r>
              <a:rPr lang="en-US" i="1" dirty="0" err="1" smtClean="0"/>
              <a:t>Runge</a:t>
            </a:r>
            <a:r>
              <a:rPr lang="en-US" i="1" dirty="0" smtClean="0"/>
              <a:t>–</a:t>
            </a:r>
            <a:r>
              <a:rPr lang="en-US" i="1" dirty="0" err="1" smtClean="0"/>
              <a:t>Kutta</a:t>
            </a:r>
            <a:r>
              <a:rPr lang="en-US" i="1" dirty="0"/>
              <a:t> </a:t>
            </a:r>
            <a:r>
              <a:rPr lang="en-US" i="1" dirty="0" smtClean="0"/>
              <a:t>method</a:t>
            </a:r>
            <a:r>
              <a:rPr lang="en-US" dirty="0"/>
              <a:t>, which is derived from two different Taylor expansions of the </a:t>
            </a:r>
            <a:r>
              <a:rPr lang="en-US" dirty="0" smtClean="0"/>
              <a:t>dynamical variables </a:t>
            </a:r>
            <a:r>
              <a:rPr lang="en-US" dirty="0"/>
              <a:t>and their </a:t>
            </a:r>
            <a:r>
              <a:rPr lang="en-US" dirty="0" smtClean="0"/>
              <a:t>derivatives.</a:t>
            </a:r>
          </a:p>
          <a:p>
            <a:r>
              <a:rPr lang="en-US" dirty="0" smtClean="0"/>
              <a:t>For details, please read the textbook.</a:t>
            </a:r>
          </a:p>
        </p:txBody>
      </p:sp>
    </p:spTree>
    <p:extLst>
      <p:ext uri="{BB962C8B-B14F-4D97-AF65-F5344CB8AC3E}">
        <p14:creationId xmlns:p14="http://schemas.microsoft.com/office/powerpoint/2010/main" val="71667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en-US" dirty="0"/>
                  <a:t>Set </a:t>
                </a:r>
                <a:r>
                  <a:rPr lang="en-US" altLang="zh-CN" dirty="0"/>
                  <a:t>time=0</a:t>
                </a:r>
              </a:p>
              <a:p>
                <a:r>
                  <a:rPr lang="en-US" dirty="0"/>
                  <a:t>Have the rates of all events ready, </a:t>
                </a:r>
                <a:r>
                  <a:rPr lang="en-US" dirty="0" err="1"/>
                  <a:t>r</a:t>
                </a:r>
                <a:r>
                  <a:rPr lang="en-US" baseline="-25000" dirty="0" err="1"/>
                  <a:t>i</a:t>
                </a:r>
                <a:endParaRPr lang="en-US" baseline="-25000" dirty="0"/>
              </a:p>
              <a:p>
                <a:r>
                  <a:rPr lang="en-US" dirty="0"/>
                  <a:t>Calculate the cumulative function </a:t>
                </a:r>
                <a:r>
                  <a:rPr lang="en-US" dirty="0" err="1"/>
                  <a:t>R</a:t>
                </a:r>
                <a:r>
                  <a:rPr lang="en-US" baseline="-25000" dirty="0" err="1"/>
                  <a:t>i</a:t>
                </a:r>
                <a:r>
                  <a:rPr lang="en-US" dirty="0"/>
                  <a:t> =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a:rPr>
                          <m:t>𝑗</m:t>
                        </m:r>
                      </m:sub>
                      <m:sup>
                        <m:r>
                          <a:rPr lang="en-US" b="0" i="1" smtClean="0">
                            <a:latin typeface="Cambria Math"/>
                          </a:rPr>
                          <m:t>𝑖</m:t>
                        </m:r>
                      </m:sup>
                      <m:e>
                        <m:r>
                          <a:rPr lang="en-US" b="0" i="1" smtClean="0">
                            <a:latin typeface="Cambria Math"/>
                          </a:rPr>
                          <m:t>𝑟</m:t>
                        </m:r>
                        <m:r>
                          <a:rPr lang="en-US" b="0" i="1" baseline="-25000" smtClean="0">
                            <a:latin typeface="Cambria Math"/>
                          </a:rPr>
                          <m:t>𝑖</m:t>
                        </m:r>
                      </m:e>
                    </m:nary>
                  </m:oMath>
                </a14:m>
                <a:r>
                  <a:rPr lang="en-US" dirty="0"/>
                  <a:t>, for </a:t>
                </a:r>
                <a:r>
                  <a:rPr lang="en-US" dirty="0" err="1"/>
                  <a:t>i</a:t>
                </a:r>
                <a:r>
                  <a:rPr lang="en-US" dirty="0"/>
                  <a:t> = 1…. N.</a:t>
                </a:r>
              </a:p>
              <a:p>
                <a:r>
                  <a:rPr lang="en-US" dirty="0"/>
                  <a:t>Generate a random number</a:t>
                </a:r>
              </a:p>
              <a:p>
                <a:r>
                  <a:rPr lang="en-US" dirty="0"/>
                  <a:t>Find out the event that the random number corresponding to. </a:t>
                </a:r>
              </a:p>
              <a:p>
                <a:r>
                  <a:rPr lang="en-US" dirty="0"/>
                  <a:t>Carry out the event</a:t>
                </a:r>
              </a:p>
              <a:p>
                <a:r>
                  <a:rPr lang="en-US" dirty="0"/>
                  <a:t>Repeat.</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481" t="-2695" b="-2426"/>
                </a:stretch>
              </a:blipFill>
            </p:spPr>
            <p:txBody>
              <a:bodyPr/>
              <a:lstStyle/>
              <a:p>
                <a:r>
                  <a:rPr lang="en-US">
                    <a:noFill/>
                  </a:rPr>
                  <a:t> </a:t>
                </a:r>
              </a:p>
            </p:txBody>
          </p:sp>
        </mc:Fallback>
      </mc:AlternateContent>
    </p:spTree>
    <p:extLst>
      <p:ext uri="{BB962C8B-B14F-4D97-AF65-F5344CB8AC3E}">
        <p14:creationId xmlns:p14="http://schemas.microsoft.com/office/powerpoint/2010/main" val="418152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Note, it’s also possible to treat the simulation step non-uniformly by generating another random number, and the delta t = ln(1/rand)/ R_N.</a:t>
            </a:r>
          </a:p>
          <a:p>
            <a:r>
              <a:rPr lang="en-US" dirty="0"/>
              <a:t>Events generation rates can also be time dependent. </a:t>
            </a:r>
          </a:p>
          <a:p>
            <a:r>
              <a:rPr lang="en-US" dirty="0"/>
              <a:t>Good to simulate non-equilibrium process.</a:t>
            </a:r>
          </a:p>
        </p:txBody>
      </p:sp>
    </p:spTree>
    <p:extLst>
      <p:ext uri="{BB962C8B-B14F-4D97-AF65-F5344CB8AC3E}">
        <p14:creationId xmlns:p14="http://schemas.microsoft.com/office/powerpoint/2010/main" val="204604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To simulate surface diffusions</a:t>
            </a:r>
          </a:p>
        </p:txBody>
      </p:sp>
      <p:sp>
        <p:nvSpPr>
          <p:cNvPr id="3" name="内容占位符 2"/>
          <p:cNvSpPr>
            <a:spLocks noGrp="1"/>
          </p:cNvSpPr>
          <p:nvPr>
            <p:ph idx="1"/>
          </p:nvPr>
        </p:nvSpPr>
        <p:spPr/>
        <p:txBody>
          <a:bodyPr/>
          <a:lstStyle/>
          <a:p>
            <a:r>
              <a:rPr lang="en-US" dirty="0"/>
              <a:t>Define </a:t>
            </a:r>
            <a:r>
              <a:rPr lang="el-GR" dirty="0"/>
              <a:t>Γ</a:t>
            </a:r>
            <a:r>
              <a:rPr lang="en-US" dirty="0"/>
              <a:t> as the hopping rate, </a:t>
            </a:r>
            <a:r>
              <a:rPr lang="el-GR" dirty="0"/>
              <a:t>γ</a:t>
            </a:r>
            <a:r>
              <a:rPr lang="en-US" dirty="0"/>
              <a:t> is the vibrational frequency, Ed is the diffusion barrier </a:t>
            </a:r>
          </a:p>
          <a:p>
            <a:r>
              <a:rPr lang="el-GR" dirty="0"/>
              <a:t>Γ</a:t>
            </a:r>
            <a:r>
              <a:rPr lang="en-US" dirty="0"/>
              <a:t> = </a:t>
            </a:r>
            <a:r>
              <a:rPr lang="el-GR" dirty="0"/>
              <a:t>γ</a:t>
            </a:r>
            <a:r>
              <a:rPr lang="en-US" dirty="0"/>
              <a:t> </a:t>
            </a:r>
            <a:r>
              <a:rPr lang="en-US" dirty="0" err="1"/>
              <a:t>exp</a:t>
            </a:r>
            <a:r>
              <a:rPr lang="en-US" dirty="0"/>
              <a:t>(-Ed/k</a:t>
            </a:r>
            <a:r>
              <a:rPr lang="en-US" baseline="-25000" dirty="0"/>
              <a:t>B</a:t>
            </a:r>
            <a:r>
              <a:rPr lang="en-US" dirty="0"/>
              <a:t> T) </a:t>
            </a:r>
          </a:p>
          <a:p>
            <a:r>
              <a:rPr lang="en-US" dirty="0"/>
              <a:t>So if you know </a:t>
            </a:r>
            <a:r>
              <a:rPr lang="el-GR" dirty="0"/>
              <a:t>γ</a:t>
            </a:r>
            <a:r>
              <a:rPr lang="en-US" dirty="0"/>
              <a:t>, T, and Ed, the diffusion can be simulated using a random number generator. </a:t>
            </a:r>
          </a:p>
          <a:p>
            <a:pPr lvl="1"/>
            <a:endParaRPr lang="en-US" dirty="0"/>
          </a:p>
        </p:txBody>
      </p:sp>
    </p:spTree>
    <p:extLst>
      <p:ext uri="{BB962C8B-B14F-4D97-AF65-F5344CB8AC3E}">
        <p14:creationId xmlns:p14="http://schemas.microsoft.com/office/powerpoint/2010/main" val="389218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Iterative function system</a:t>
            </a:r>
          </a:p>
        </p:txBody>
      </p:sp>
      <p:sp>
        <p:nvSpPr>
          <p:cNvPr id="3" name="内容占位符 2"/>
          <p:cNvSpPr>
            <a:spLocks noGrp="1"/>
          </p:cNvSpPr>
          <p:nvPr>
            <p:ph idx="1"/>
          </p:nvPr>
        </p:nvSpPr>
        <p:spPr/>
        <p:txBody>
          <a:bodyPr/>
          <a:lstStyle/>
          <a:p>
            <a:r>
              <a:rPr lang="en-US" dirty="0"/>
              <a:t>MC is also used in fractal studies.</a:t>
            </a:r>
          </a:p>
          <a:p>
            <a:r>
              <a:rPr lang="en-US" dirty="0"/>
              <a:t>Method to construct fractals.</a:t>
            </a:r>
          </a:p>
          <a:p>
            <a:r>
              <a:rPr lang="en-US" dirty="0"/>
              <a:t>For example:</a:t>
            </a:r>
          </a:p>
          <a:p>
            <a:pPr lvl="1"/>
            <a:r>
              <a:rPr lang="en-US" dirty="0"/>
              <a:t>We have three points A, B, C (not on the same line) and three probabilities, PA, PB and PC.</a:t>
            </a:r>
          </a:p>
          <a:p>
            <a:pPr lvl="1"/>
            <a:r>
              <a:rPr lang="en-US" dirty="0"/>
              <a:t>Throw the dice, generate a point Z, following:</a:t>
            </a:r>
          </a:p>
          <a:p>
            <a:pPr lvl="1"/>
            <a:r>
              <a:rPr lang="en-US" dirty="0"/>
              <a:t>Z</a:t>
            </a:r>
            <a:r>
              <a:rPr lang="en-US" baseline="-25000" dirty="0"/>
              <a:t>n+1</a:t>
            </a:r>
            <a:r>
              <a:rPr lang="en-US" dirty="0"/>
              <a:t> = (Z</a:t>
            </a:r>
            <a:r>
              <a:rPr lang="en-US" baseline="-25000" dirty="0"/>
              <a:t>n</a:t>
            </a:r>
            <a:r>
              <a:rPr lang="en-US" dirty="0"/>
              <a:t> + A )/2, under PA, (Z</a:t>
            </a:r>
            <a:r>
              <a:rPr lang="en-US" baseline="-25000" dirty="0"/>
              <a:t>n</a:t>
            </a:r>
            <a:r>
              <a:rPr lang="en-US" dirty="0"/>
              <a:t> + B)/2, under PB, (Z</a:t>
            </a:r>
            <a:r>
              <a:rPr lang="en-US" baseline="-25000" dirty="0"/>
              <a:t>n</a:t>
            </a:r>
            <a:r>
              <a:rPr lang="en-US" dirty="0"/>
              <a:t> + C)/2, under PC. </a:t>
            </a:r>
          </a:p>
          <a:p>
            <a:endParaRPr lang="en-US" dirty="0"/>
          </a:p>
        </p:txBody>
      </p:sp>
    </p:spTree>
    <p:extLst>
      <p:ext uri="{BB962C8B-B14F-4D97-AF65-F5344CB8AC3E}">
        <p14:creationId xmlns:p14="http://schemas.microsoft.com/office/powerpoint/2010/main" val="360530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3/31/Sierpinsk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44824"/>
            <a:ext cx="442912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2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Randomly choose which point to plot. </a:t>
            </a:r>
          </a:p>
          <a:p>
            <a:r>
              <a:rPr lang="en-US" dirty="0"/>
              <a:t>Good to simulate biological systems.</a:t>
            </a:r>
          </a:p>
        </p:txBody>
      </p:sp>
    </p:spTree>
    <p:extLst>
      <p:ext uri="{BB962C8B-B14F-4D97-AF65-F5344CB8AC3E}">
        <p14:creationId xmlns:p14="http://schemas.microsoft.com/office/powerpoint/2010/main" val="166601151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22087</TotalTime>
  <Words>1961</Words>
  <Application>Microsoft Office PowerPoint</Application>
  <PresentationFormat>On-screen Show (4:3)</PresentationFormat>
  <Paragraphs>216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宋体</vt:lpstr>
      <vt:lpstr>Arial</vt:lpstr>
      <vt:lpstr>Calibri</vt:lpstr>
      <vt:lpstr>Cambria Math</vt:lpstr>
      <vt:lpstr>Office 主题​​</vt:lpstr>
      <vt:lpstr>Computational Physics (Lecture 12) </vt:lpstr>
      <vt:lpstr>Kinetic Monte Carlo</vt:lpstr>
      <vt:lpstr>PowerPoint Presentation</vt:lpstr>
      <vt:lpstr>Algorithm</vt:lpstr>
      <vt:lpstr>PowerPoint Presentation</vt:lpstr>
      <vt:lpstr>To simulate surface diffusions</vt:lpstr>
      <vt:lpstr>Iterative function system</vt:lpstr>
      <vt:lpstr>PowerPoint Presentation</vt:lpstr>
      <vt:lpstr>PowerPoint Presentation</vt:lpstr>
      <vt:lpstr>Monte Carlo in Finance Risk Neutral measure</vt:lpstr>
      <vt:lpstr>Monte Carlo in Finance</vt:lpstr>
      <vt:lpstr>Project A part 4</vt:lpstr>
      <vt:lpstr>Ordinary differentiation equation</vt:lpstr>
      <vt:lpstr>Initial-value problems</vt:lpstr>
      <vt:lpstr>PowerPoint Presentation</vt:lpstr>
      <vt:lpstr>PowerPoint Presentation</vt:lpstr>
      <vt:lpstr>PowerPoint Presentation</vt:lpstr>
      <vt:lpstr>PowerPoint Presentation</vt:lpstr>
      <vt:lpstr>The Euler and Picard methods</vt:lpstr>
      <vt:lpstr>PowerPoint Presentation</vt:lpstr>
      <vt:lpstr>PowerPoint Presentation</vt:lpstr>
      <vt:lpstr>PowerPoint Presentation</vt:lpstr>
      <vt:lpstr>The Picard method</vt:lpstr>
      <vt:lpstr>Problem of the Picard method</vt:lpstr>
      <vt:lpstr>Predictor--corrector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Runge–Kutta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317</cp:revision>
  <dcterms:created xsi:type="dcterms:W3CDTF">2014-01-05T10:31:17Z</dcterms:created>
  <dcterms:modified xsi:type="dcterms:W3CDTF">2022-10-18T06:10:47Z</dcterms:modified>
</cp:coreProperties>
</file>